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4" r:id="rId3"/>
    <p:sldId id="257" r:id="rId4"/>
    <p:sldId id="273" r:id="rId5"/>
    <p:sldId id="266" r:id="rId6"/>
    <p:sldId id="269" r:id="rId7"/>
    <p:sldId id="270" r:id="rId8"/>
    <p:sldId id="271" r:id="rId9"/>
    <p:sldId id="272" r:id="rId10"/>
    <p:sldId id="274" r:id="rId11"/>
    <p:sldId id="275" r:id="rId12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sha Missikoff" initials="MM" lastIdx="1" clrIdx="0">
    <p:extLst>
      <p:ext uri="{19B8F6BF-5375-455C-9EA6-DF929625EA0E}">
        <p15:presenceInfo xmlns:p15="http://schemas.microsoft.com/office/powerpoint/2012/main" userId="ed7430882a023c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3E3"/>
    <a:srgbClr val="547B7C"/>
    <a:srgbClr val="586553"/>
    <a:srgbClr val="6A6A6A"/>
    <a:srgbClr val="E6E6E6"/>
    <a:srgbClr val="000000"/>
    <a:srgbClr val="AF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3030" autoAdjust="0"/>
  </p:normalViewPr>
  <p:slideViewPr>
    <p:cSldViewPr snapToGrid="0" showGuides="1">
      <p:cViewPr varScale="1">
        <p:scale>
          <a:sx n="131" d="100"/>
          <a:sy n="131" d="100"/>
        </p:scale>
        <p:origin x="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9" d="100"/>
          <a:sy n="89" d="100"/>
        </p:scale>
        <p:origin x="37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25213" y="9599271"/>
            <a:ext cx="472462" cy="327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4A88D89-6783-4478-889D-EB9822713668}" type="slidenum">
              <a:rPr lang="en-US" altLang="it-IT"/>
              <a:pPr/>
              <a:t>‹#›</a:t>
            </a:fld>
            <a:endParaRPr lang="en-US" altLang="it-IT" dirty="0"/>
          </a:p>
        </p:txBody>
      </p:sp>
      <p:sp>
        <p:nvSpPr>
          <p:cNvPr id="7" name="Segnaposto intestazione 1"/>
          <p:cNvSpPr txBox="1">
            <a:spLocks/>
          </p:cNvSpPr>
          <p:nvPr/>
        </p:nvSpPr>
        <p:spPr>
          <a:xfrm>
            <a:off x="371354" y="163683"/>
            <a:ext cx="2964542" cy="794132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355600">
              <a:defRPr/>
            </a:pPr>
            <a:r>
              <a:rPr lang="it-IT" sz="1200" b="1" dirty="0">
                <a:latin typeface="ITC Lubalin Graph Std Book" panose="02060502020205020404" pitchFamily="18" charset="0"/>
                <a:ea typeface="MS PGothic" charset="0"/>
                <a:cs typeface="MS PGothic" charset="0"/>
              </a:rPr>
              <a:t>Ingegneria </a:t>
            </a:r>
            <a:br>
              <a:rPr lang="it-IT" sz="1200" b="1" dirty="0">
                <a:latin typeface="ITC Lubalin Graph Std Book" panose="02060502020205020404" pitchFamily="18" charset="0"/>
                <a:ea typeface="MS PGothic" charset="0"/>
                <a:cs typeface="MS PGothic" charset="0"/>
              </a:rPr>
            </a:br>
            <a:r>
              <a:rPr lang="it-IT" sz="1200" b="1" dirty="0">
                <a:latin typeface="ITC Lubalin Graph Std Book" panose="02060502020205020404" pitchFamily="18" charset="0"/>
                <a:ea typeface="MS PGothic" charset="0"/>
                <a:cs typeface="MS PGothic" charset="0"/>
              </a:rPr>
              <a:t>impianti industriali</a:t>
            </a:r>
            <a:br>
              <a:rPr lang="it-IT" sz="1200" b="1" dirty="0">
                <a:latin typeface="ITC Lubalin Graph Std Book" panose="02060502020205020404" pitchFamily="18" charset="0"/>
                <a:ea typeface="MS PGothic" charset="0"/>
                <a:cs typeface="MS PGothic" charset="0"/>
              </a:rPr>
            </a:br>
            <a:r>
              <a:rPr lang="it-IT" sz="1200" dirty="0">
                <a:latin typeface="ITC Lubalin Graph Std Book" panose="02060502020205020404" pitchFamily="18" charset="0"/>
                <a:ea typeface="MS PGothic" charset="0"/>
                <a:cs typeface="MS PGothic" charset="0"/>
              </a:rPr>
              <a:t>Prof. Ferrari</a:t>
            </a:r>
          </a:p>
        </p:txBody>
      </p:sp>
      <p:sp>
        <p:nvSpPr>
          <p:cNvPr id="8" name="Segnaposto intestazione 1"/>
          <p:cNvSpPr txBox="1">
            <a:spLocks/>
          </p:cNvSpPr>
          <p:nvPr/>
        </p:nvSpPr>
        <p:spPr>
          <a:xfrm>
            <a:off x="3246688" y="163683"/>
            <a:ext cx="3321381" cy="794131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355600">
              <a:defRPr/>
            </a:pPr>
            <a:r>
              <a:rPr lang="it-IT" altLang="it-IT" sz="1200" b="1" dirty="0">
                <a:latin typeface="ITC Lubalin Graph Std Book" panose="02060502020205020404" pitchFamily="18" charset="0"/>
                <a:cs typeface="Arial" pitchFamily="34" charset="0"/>
              </a:rPr>
              <a:t>Lezione 20</a:t>
            </a:r>
            <a:br>
              <a:rPr lang="it-IT" altLang="it-IT" sz="1200" b="1" dirty="0">
                <a:latin typeface="ITC Lubalin Graph Std Book" panose="02060502020205020404" pitchFamily="18" charset="0"/>
                <a:cs typeface="Arial" pitchFamily="34" charset="0"/>
              </a:rPr>
            </a:br>
            <a:r>
              <a:rPr lang="it-IT" sz="1200" dirty="0"/>
              <a:t>LINEE DI TENDENZE FUTURE </a:t>
            </a:r>
            <a:br>
              <a:rPr lang="it-IT" sz="1200" dirty="0"/>
            </a:br>
            <a:r>
              <a:rPr lang="it-IT" sz="1200" dirty="0"/>
              <a:t>NEGLI IMPIANTI INDUSTRIALI</a:t>
            </a:r>
            <a:endParaRPr lang="it-IT" altLang="it-IT" sz="1200" dirty="0">
              <a:latin typeface="ITC Lubalin Graph Std Book" panose="02060502020205020404" pitchFamily="18" charset="0"/>
              <a:cs typeface="Arial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268990" y="8788573"/>
            <a:ext cx="3494113" cy="283999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159329" tIns="79666" rIns="159329" bIns="79666">
            <a:spAutoFit/>
          </a:bodyPr>
          <a:lstStyle>
            <a:lvl1pPr defTabSz="1427163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defTabSz="1427163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defTabSz="1427163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defTabSz="1427163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defTabSz="1427163"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defTabSz="1427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defTabSz="1427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defTabSz="1427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defTabSz="1427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altLang="it-IT" sz="800" dirty="0">
                <a:solidFill>
                  <a:srgbClr val="000000"/>
                </a:solidFill>
                <a:latin typeface="ITC Lubalin Graph Std Book" panose="02060502020205020404" pitchFamily="18" charset="0"/>
              </a:rPr>
              <a:t>Copyright © Università Telematica Internazionale UNINETTUNO</a:t>
            </a:r>
            <a:endParaRPr lang="en-US" altLang="it-IT" sz="3700" dirty="0">
              <a:solidFill>
                <a:schemeClr val="bg2"/>
              </a:solidFill>
              <a:latin typeface="ITC Lubalin Graph Std Book" panose="02060502020205020404" pitchFamily="18" charset="0"/>
            </a:endParaRPr>
          </a:p>
        </p:txBody>
      </p:sp>
      <p:pic>
        <p:nvPicPr>
          <p:cNvPr id="10" name="Picture 10" descr="logo_UTI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56" y="8755120"/>
            <a:ext cx="1952759" cy="47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0148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AE941-664E-4795-89A0-4C7FA13232B3}" type="datetimeFigureOut">
              <a:rPr lang="it-IT" smtClean="0"/>
              <a:t>22/08/19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200FC-CDF3-4EA6-B5AC-D4E59F80B339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50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515938" y="728663"/>
            <a:ext cx="11160125" cy="2339976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defRPr sz="54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1pPr>
          </a:lstStyle>
          <a:p>
            <a:r>
              <a:rPr lang="it-IT" dirty="0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005209029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7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ti (con tito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-1" y="728663"/>
            <a:ext cx="8554065" cy="699404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</a:gradFill>
          <a:effectLst>
            <a:outerShdw blurRad="254000" dist="127000" dir="2400000" algn="tl" rotWithShape="0">
              <a:prstClr val="black">
                <a:alpha val="40000"/>
              </a:prstClr>
            </a:outerShdw>
          </a:effectLst>
        </p:spPr>
        <p:txBody>
          <a:bodyPr wrap="square" lIns="900000" tIns="72000" rIns="720000" bIns="72000">
            <a:spAutoFit/>
          </a:bodyPr>
          <a:lstStyle>
            <a:lvl1pPr>
              <a:lnSpc>
                <a:spcPct val="100000"/>
              </a:lnSpc>
              <a:defRPr sz="3600">
                <a:latin typeface="ITC Lubalin Graph Std Book" panose="02060502020205020404" pitchFamily="18" charset="0"/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515938" y="1818166"/>
            <a:ext cx="9269507" cy="3879371"/>
          </a:xfrm>
          <a:prstGeom prst="rect">
            <a:avLst/>
          </a:prstGeom>
        </p:spPr>
        <p:txBody>
          <a:bodyPr anchor="t"/>
          <a:lstStyle>
            <a:lvl1pPr marL="714375" indent="-714375">
              <a:lnSpc>
                <a:spcPct val="100000"/>
              </a:lnSpc>
              <a:buClrTx/>
              <a:buSzPct val="8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1pPr>
            <a:lvl2pPr marL="895350" indent="-552450">
              <a:lnSpc>
                <a:spcPct val="100000"/>
              </a:lnSpc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2pPr>
            <a:lvl3pPr marL="1257300" indent="-571500">
              <a:lnSpc>
                <a:spcPct val="100000"/>
              </a:lnSpc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3pPr>
            <a:lvl4pPr marL="1619250" indent="-590550">
              <a:lnSpc>
                <a:spcPct val="100000"/>
              </a:lnSpc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4pPr>
            <a:lvl5pPr marL="1971675" indent="-622300">
              <a:lnSpc>
                <a:spcPct val="100000"/>
              </a:lnSpc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193289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14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charRg st="114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unti (senza titol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quarter" idx="10"/>
          </p:nvPr>
        </p:nvSpPr>
        <p:spPr>
          <a:xfrm>
            <a:off x="515939" y="728663"/>
            <a:ext cx="11160124" cy="4968875"/>
          </a:xfrm>
          <a:prstGeom prst="rect">
            <a:avLst/>
          </a:prstGeom>
        </p:spPr>
        <p:txBody>
          <a:bodyPr anchor="ctr"/>
          <a:lstStyle>
            <a:lvl1pPr marL="714375" indent="-714375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8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1pPr>
            <a:lvl2pPr marL="895350" indent="-5524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2pPr>
            <a:lvl3pPr marL="1257300" indent="-5715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3pPr>
            <a:lvl4pPr marL="1619250" indent="-59055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4pPr>
            <a:lvl5pPr marL="1971675" indent="-6223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60000"/>
              <a:buFont typeface="Zapf Dingbats"/>
              <a:buChar char="➤"/>
              <a:defRPr sz="3600">
                <a:solidFill>
                  <a:schemeClr val="accent1">
                    <a:lumMod val="50000"/>
                  </a:schemeClr>
                </a:solidFill>
                <a:latin typeface="ITC Lubalin Graph Std Book" panose="02060502020205020404" pitchFamily="18" charset="0"/>
              </a:defRPr>
            </a:lvl5pPr>
          </a:lstStyle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9064687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14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charRg st="114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589151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EPI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0"/>
            <a:ext cx="12191999" cy="569753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it-IT" sz="5400" dirty="0">
                <a:latin typeface="ITC Lubalin Graph Std Book" panose="02060502020205020404" pitchFamily="18" charset="0"/>
              </a:rPr>
              <a:t>RIEPILOGO</a:t>
            </a:r>
            <a:br>
              <a:rPr lang="it-IT" sz="5400" dirty="0">
                <a:latin typeface="ITC Lubalin Graph Std Book" panose="02060502020205020404" pitchFamily="18" charset="0"/>
              </a:rPr>
            </a:br>
            <a:r>
              <a:rPr lang="it-IT" sz="5400" dirty="0">
                <a:latin typeface="ITC Lubalin Graph Std Book" panose="02060502020205020404" pitchFamily="18" charset="0"/>
              </a:rPr>
              <a:t>SPUNTI</a:t>
            </a:r>
            <a:r>
              <a:rPr lang="it-IT" sz="5400" baseline="0" dirty="0">
                <a:latin typeface="ITC Lubalin Graph Std Book" panose="02060502020205020404" pitchFamily="18" charset="0"/>
              </a:rPr>
              <a:t> DI RIFLESSIONE</a:t>
            </a:r>
            <a:endParaRPr lang="it-IT" sz="5400" dirty="0">
              <a:latin typeface="ITC Lubalin Graph Std Book" panose="020605020202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802216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9C71-89BD-4BB5-B9BA-89C6A78C968C}" type="datetime1">
              <a:rPr lang="en-GB" smtClean="0"/>
              <a:t>22/08/2019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808A8-EF7D-47F9-B87C-6047E70FF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11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FA69A-2310-4191-8188-A98A7D578D13}" type="datetime1">
              <a:rPr lang="en-GB" smtClean="0"/>
              <a:t>22/08/2019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808A8-EF7D-47F9-B87C-6047E70FF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728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1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5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8367252" y="0"/>
            <a:ext cx="3824748" cy="6858000"/>
          </a:xfrm>
          <a:prstGeom prst="rect">
            <a:avLst/>
          </a:prstGeom>
          <a:blipFill dpi="0" rotWithShape="1">
            <a:blip r:embed="rId12">
              <a:alphaModFix amt="20000"/>
              <a:biLevel thresh="7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749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>
    <p:wipe dir="r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89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933">
          <p15:clr>
            <a:srgbClr val="F26B43"/>
          </p15:clr>
        </p15:guide>
        <p15:guide id="4" pos="7355">
          <p15:clr>
            <a:srgbClr val="F26B43"/>
          </p15:clr>
        </p15:guide>
        <p15:guide id="5" pos="325">
          <p15:clr>
            <a:srgbClr val="F26B43"/>
          </p15:clr>
        </p15:guide>
        <p15:guide id="6" orient="horz" pos="45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2048" y="2720522"/>
            <a:ext cx="11160125" cy="1007181"/>
          </a:xfr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</a:gradFill>
          <a:effectLst>
            <a:outerShdw blurRad="254000" dist="127000" dir="2400000" algn="tl" rotWithShape="0">
              <a:prstClr val="black">
                <a:alpha val="40000"/>
              </a:prstClr>
            </a:outerShdw>
          </a:effectLst>
        </p:spPr>
        <p:txBody>
          <a:bodyPr wrap="square" lIns="900000" tIns="72000" rIns="720000" bIns="72000">
            <a:spAutoFit/>
          </a:bodyPr>
          <a:lstStyle/>
          <a:p>
            <a:pPr algn="l"/>
            <a:r>
              <a:rPr lang="it-IT" sz="5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Air-Conditioning</a:t>
            </a:r>
          </a:p>
        </p:txBody>
      </p:sp>
    </p:spTree>
    <p:extLst>
      <p:ext uri="{BB962C8B-B14F-4D97-AF65-F5344CB8AC3E}">
        <p14:creationId xmlns:p14="http://schemas.microsoft.com/office/powerpoint/2010/main" val="236218065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68C09C-103E-4F05-9B8D-38545FF42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69281" y="1795549"/>
            <a:ext cx="6234544" cy="5062451"/>
          </a:xfrm>
        </p:spPr>
      </p:pic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58723" y="904832"/>
            <a:ext cx="8553450" cy="700087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</a:gradFill>
          <a:effectLst>
            <a:outerShdw blurRad="254000" dist="127000" dir="2400000" algn="tl" rotWithShape="0">
              <a:prstClr val="black">
                <a:alpha val="40000"/>
              </a:prstClr>
            </a:outerShdw>
          </a:effectLst>
        </p:spPr>
        <p:txBody>
          <a:bodyPr wrap="square" lIns="900000" tIns="72000" rIns="720000" bIns="72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Automobile Air Conditioning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-1" y="1795549"/>
            <a:ext cx="5536277" cy="5062451"/>
          </a:xfrm>
          <a:prstGeom prst="rect">
            <a:avLst/>
          </a:prstGeom>
        </p:spPr>
        <p:txBody>
          <a:bodyPr/>
          <a:lstStyle/>
          <a:p>
            <a:pPr marL="714375" indent="-714375" algn="just">
              <a:lnSpc>
                <a:spcPct val="100000"/>
              </a:lnSpc>
              <a:buSzPct val="80000"/>
              <a:buFont typeface="Zapf Dingbats"/>
              <a:buChar char="➤"/>
            </a:pP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automobile AC System Works on same principle, However compressor shall be driven by a belt connected to engine’s crank shaft.</a:t>
            </a:r>
          </a:p>
          <a:p>
            <a:endParaRPr lang="it-IT" dirty="0">
              <a:latin typeface="ITC Lubalin Graph Std Book"/>
            </a:endParaRPr>
          </a:p>
          <a:p>
            <a:endParaRPr lang="it-IT" dirty="0">
              <a:latin typeface="ITC Lubalin Graph Std Book"/>
            </a:endParaRPr>
          </a:p>
          <a:p>
            <a:pPr marL="0" indent="0">
              <a:buNone/>
            </a:pPr>
            <a:endParaRPr lang="it-IT" dirty="0">
              <a:latin typeface="ITC Lubalin Graph 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005830531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58723" y="904832"/>
            <a:ext cx="8553450" cy="700087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</a:gradFill>
          <a:effectLst>
            <a:outerShdw blurRad="254000" dist="127000" dir="2400000" algn="tl" rotWithShape="0">
              <a:prstClr val="black">
                <a:alpha val="40000"/>
              </a:prstClr>
            </a:outerShdw>
          </a:effectLst>
        </p:spPr>
        <p:txBody>
          <a:bodyPr wrap="square" lIns="900000" tIns="72000" rIns="720000" bIns="72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QUIZ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-1" y="1795549"/>
            <a:ext cx="12036830" cy="5062451"/>
          </a:xfrm>
          <a:prstGeom prst="rect">
            <a:avLst/>
          </a:prstGeom>
        </p:spPr>
        <p:txBody>
          <a:bodyPr/>
          <a:lstStyle/>
          <a:p>
            <a:pPr marL="714375" indent="-714375" algn="just">
              <a:lnSpc>
                <a:spcPct val="100000"/>
              </a:lnSpc>
              <a:buSzPct val="80000"/>
              <a:buFont typeface="Zapf Dingbats"/>
              <a:buChar char="➤"/>
            </a:pP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function of a receiver dryer?</a:t>
            </a:r>
          </a:p>
          <a:p>
            <a:pPr marL="0" indent="0" algn="just">
              <a:lnSpc>
                <a:spcPct val="100000"/>
              </a:lnSpc>
              <a:buSzPct val="80000"/>
              <a:buNone/>
            </a:pP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a) To remove excess heat from the system.</a:t>
            </a:r>
          </a:p>
          <a:p>
            <a:pPr marL="0" indent="0" algn="just">
              <a:lnSpc>
                <a:spcPct val="100000"/>
              </a:lnSpc>
              <a:buSzPct val="80000"/>
              <a:buNone/>
            </a:pP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b) To purify the gaseous refrigerant.</a:t>
            </a:r>
          </a:p>
          <a:p>
            <a:pPr marL="0" indent="0" algn="just">
              <a:lnSpc>
                <a:spcPct val="100000"/>
              </a:lnSpc>
              <a:buSzPct val="80000"/>
              <a:buNone/>
            </a:pP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c) To remove excess moisture from liquid refrigerant.</a:t>
            </a:r>
          </a:p>
          <a:p>
            <a:pPr marL="0" indent="0" algn="just">
              <a:lnSpc>
                <a:spcPct val="100000"/>
              </a:lnSpc>
              <a:buSzPct val="80000"/>
              <a:buNone/>
            </a:pP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d) To depressurize the system.</a:t>
            </a:r>
          </a:p>
          <a:p>
            <a:endParaRPr lang="it-IT" dirty="0">
              <a:latin typeface="ITC Lubalin Graph Std Book"/>
            </a:endParaRPr>
          </a:p>
          <a:p>
            <a:endParaRPr lang="it-IT" dirty="0">
              <a:latin typeface="ITC Lubalin Graph Std Book"/>
            </a:endParaRPr>
          </a:p>
          <a:p>
            <a:pPr marL="0" indent="0">
              <a:buNone/>
            </a:pPr>
            <a:endParaRPr lang="it-IT" dirty="0">
              <a:latin typeface="ITC Lubalin Graph Std Book"/>
            </a:endParaRPr>
          </a:p>
        </p:txBody>
      </p:sp>
    </p:spTree>
    <p:extLst>
      <p:ext uri="{BB962C8B-B14F-4D97-AF65-F5344CB8AC3E}">
        <p14:creationId xmlns:p14="http://schemas.microsoft.com/office/powerpoint/2010/main" val="4098461619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wrap="square" lIns="900000" tIns="72000" rIns="720000" bIns="72000" anchor="t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257969" y="5115245"/>
            <a:ext cx="11676062" cy="1885702"/>
          </a:xfrm>
        </p:spPr>
        <p:txBody>
          <a:bodyPr/>
          <a:lstStyle/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A process in which the surrounding air properties are altered to more comfortable conditions. It invloves cooling, heating, and dehumidification.</a:t>
            </a:r>
          </a:p>
          <a:p>
            <a:endParaRPr lang="it-IT" dirty="0">
              <a:latin typeface="ITC Lubalin Graph Std Book"/>
            </a:endParaRPr>
          </a:p>
          <a:p>
            <a:endParaRPr lang="it-IT" dirty="0">
              <a:latin typeface="ITC Lubalin Graph Std Book"/>
            </a:endParaRPr>
          </a:p>
          <a:p>
            <a:pPr marL="0" indent="0">
              <a:buNone/>
            </a:pPr>
            <a:endParaRPr lang="it-IT" dirty="0">
              <a:latin typeface="ITC Lubalin Graph Std Book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B3A3C9-5F09-4260-A086-F5BE497CE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669" y="1742755"/>
            <a:ext cx="8312727" cy="337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50405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Main Components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515939" y="1818166"/>
            <a:ext cx="4820832" cy="4549383"/>
          </a:xfrm>
        </p:spPr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Blower Motor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Compressor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Condenser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Expansion Valve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Filter Dryer</a:t>
            </a:r>
          </a:p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Evaporator</a:t>
            </a:r>
          </a:p>
          <a:p>
            <a:endParaRPr lang="it-IT" dirty="0">
              <a:latin typeface="ITC Lubalin Graph Std Book"/>
            </a:endParaRPr>
          </a:p>
          <a:p>
            <a:endParaRPr lang="it-IT" dirty="0">
              <a:latin typeface="ITC Lubalin Graph Std Book"/>
            </a:endParaRPr>
          </a:p>
          <a:p>
            <a:pPr marL="0" indent="0">
              <a:buNone/>
            </a:pPr>
            <a:endParaRPr lang="it-IT" dirty="0">
              <a:latin typeface="ITC Lubalin Graph Std Book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170CB4-F07C-47F5-82D2-22A86575CC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770" y="1818166"/>
            <a:ext cx="6616931" cy="431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69753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wrap="square" lIns="900000" tIns="72000" rIns="720000" bIns="72000" anchor="t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Blower Motor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10"/>
          </p:nvPr>
        </p:nvSpPr>
        <p:spPr>
          <a:xfrm>
            <a:off x="515938" y="1688770"/>
            <a:ext cx="7554174" cy="4857031"/>
          </a:xfrm>
        </p:spPr>
        <p:txBody>
          <a:bodyPr/>
          <a:lstStyle/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Blowers will be located both next to condenser and evaporator to enable heat exchange with surrounding air.</a:t>
            </a:r>
          </a:p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Blower next to condensor helps in rapid cooling of gas to fluid.</a:t>
            </a:r>
          </a:p>
          <a:p>
            <a:pPr algn="just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Blower next to evaporator blows hot air in the space thus helping </a:t>
            </a:r>
          </a:p>
          <a:p>
            <a:endParaRPr lang="it-IT" dirty="0">
              <a:latin typeface="ITC Lubalin Graph Std Book"/>
            </a:endParaRPr>
          </a:p>
          <a:p>
            <a:endParaRPr lang="it-IT" dirty="0">
              <a:latin typeface="ITC Lubalin Graph Std Book"/>
            </a:endParaRPr>
          </a:p>
          <a:p>
            <a:pPr marL="0" indent="0">
              <a:buNone/>
            </a:pPr>
            <a:endParaRPr lang="it-IT" dirty="0">
              <a:latin typeface="ITC Lubalin Graph Std Book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B3A3C9-5F09-4260-A086-F5BE497CE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112" y="1828800"/>
            <a:ext cx="3919870" cy="439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955616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68C09C-103E-4F05-9B8D-38545FF42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954" y="1689100"/>
            <a:ext cx="4040372" cy="4541579"/>
          </a:xfrm>
        </p:spPr>
      </p:pic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0" y="728663"/>
            <a:ext cx="8553450" cy="700087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</a:gradFill>
          <a:effectLst>
            <a:outerShdw blurRad="254000" dist="127000" dir="2400000" algn="tl" rotWithShape="0">
              <a:prstClr val="black">
                <a:alpha val="40000"/>
              </a:prstClr>
            </a:outerShdw>
          </a:effectLst>
        </p:spPr>
        <p:txBody>
          <a:bodyPr wrap="square" lIns="900000" tIns="72000" rIns="720000" bIns="72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Compressor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0" y="1689100"/>
            <a:ext cx="7181850" cy="4856163"/>
          </a:xfrm>
          <a:prstGeom prst="rect">
            <a:avLst/>
          </a:prstGeom>
        </p:spPr>
        <p:txBody>
          <a:bodyPr/>
          <a:lstStyle/>
          <a:p>
            <a:pPr marL="714375" indent="-714375" algn="just">
              <a:lnSpc>
                <a:spcPct val="100000"/>
              </a:lnSpc>
              <a:buSzPct val="80000"/>
              <a:buFont typeface="Zapf Dingbats"/>
              <a:buChar char="➤"/>
            </a:pP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the name signifies this is where gaseous refrigerant compresses creating a lot of heat and pressure.</a:t>
            </a:r>
          </a:p>
          <a:p>
            <a:pPr marL="714375" indent="-714375" algn="just">
              <a:lnSpc>
                <a:spcPct val="100000"/>
              </a:lnSpc>
              <a:buSzPct val="80000"/>
              <a:buFont typeface="Zapf Dingbats"/>
              <a:buChar char="➤"/>
            </a:pP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widely used compressors in air-conditioning idustry are rotary type due to their smooth and quiet operation.</a:t>
            </a:r>
          </a:p>
          <a:p>
            <a:endParaRPr lang="it-IT" dirty="0">
              <a:latin typeface="ITC Lubalin Graph Std Book"/>
            </a:endParaRPr>
          </a:p>
          <a:p>
            <a:endParaRPr lang="it-IT" dirty="0">
              <a:latin typeface="ITC Lubalin Graph Std Book"/>
            </a:endParaRPr>
          </a:p>
          <a:p>
            <a:pPr marL="0" indent="0">
              <a:buNone/>
            </a:pPr>
            <a:endParaRPr lang="it-IT" dirty="0">
              <a:latin typeface="ITC Lubalin Graph Std Book"/>
            </a:endParaRPr>
          </a:p>
        </p:txBody>
      </p:sp>
    </p:spTree>
    <p:extLst>
      <p:ext uri="{BB962C8B-B14F-4D97-AF65-F5344CB8AC3E}">
        <p14:creationId xmlns:p14="http://schemas.microsoft.com/office/powerpoint/2010/main" val="4161798937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68C09C-103E-4F05-9B8D-38545FF42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816" y="1689100"/>
            <a:ext cx="4068661" cy="4334195"/>
          </a:xfrm>
        </p:spPr>
      </p:pic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58723" y="904832"/>
            <a:ext cx="8553450" cy="700087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</a:gradFill>
          <a:effectLst>
            <a:outerShdw blurRad="254000" dist="127000" dir="2400000" algn="tl" rotWithShape="0">
              <a:prstClr val="black">
                <a:alpha val="40000"/>
              </a:prstClr>
            </a:outerShdw>
          </a:effectLst>
        </p:spPr>
        <p:txBody>
          <a:bodyPr wrap="square" lIns="900000" tIns="72000" rIns="720000" bIns="72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Condenser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0" y="1689100"/>
            <a:ext cx="7650760" cy="4856163"/>
          </a:xfrm>
          <a:prstGeom prst="rect">
            <a:avLst/>
          </a:prstGeom>
        </p:spPr>
        <p:txBody>
          <a:bodyPr/>
          <a:lstStyle/>
          <a:p>
            <a:pPr marL="714375" indent="-714375" algn="just">
              <a:lnSpc>
                <a:spcPct val="100000"/>
              </a:lnSpc>
              <a:buSzPct val="80000"/>
              <a:buFont typeface="Zapf Dingbats"/>
              <a:buChar char="➤"/>
            </a:pP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seamless continuous copper tube construction.</a:t>
            </a:r>
          </a:p>
          <a:p>
            <a:pPr marL="714375" indent="-714375" algn="just">
              <a:lnSpc>
                <a:spcPct val="100000"/>
              </a:lnSpc>
              <a:buSzPct val="80000"/>
              <a:buFont typeface="Zapf Dingbats"/>
              <a:buChar char="➤"/>
            </a:pP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Pressurized gaseous refrigerant transfers its heat to surrounding air blowing over it.</a:t>
            </a:r>
          </a:p>
          <a:p>
            <a:pPr marL="714375" indent="-714375" algn="just">
              <a:lnSpc>
                <a:spcPct val="100000"/>
              </a:lnSpc>
              <a:buSzPct val="80000"/>
              <a:buFont typeface="Zapf Dingbats"/>
              <a:buChar char="➤"/>
            </a:pP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Simultaneously because of rapid cooling, refrigerant turns into liquid state. </a:t>
            </a:r>
          </a:p>
          <a:p>
            <a:endParaRPr lang="it-IT" dirty="0">
              <a:latin typeface="ITC Lubalin Graph Std Book"/>
            </a:endParaRPr>
          </a:p>
          <a:p>
            <a:endParaRPr lang="it-IT" dirty="0">
              <a:latin typeface="ITC Lubalin Graph Std Book"/>
            </a:endParaRPr>
          </a:p>
          <a:p>
            <a:pPr marL="0" indent="0">
              <a:buNone/>
            </a:pPr>
            <a:endParaRPr lang="it-IT" dirty="0">
              <a:latin typeface="ITC Lubalin Graph 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237620598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68C09C-103E-4F05-9B8D-38545FF42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172" y="1689101"/>
            <a:ext cx="2796855" cy="4728478"/>
          </a:xfrm>
        </p:spPr>
      </p:pic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58723" y="904832"/>
            <a:ext cx="8553450" cy="700087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</a:gradFill>
          <a:effectLst>
            <a:outerShdw blurRad="254000" dist="127000" dir="2400000" algn="tl" rotWithShape="0">
              <a:prstClr val="black">
                <a:alpha val="40000"/>
              </a:prstClr>
            </a:outerShdw>
          </a:effectLst>
        </p:spPr>
        <p:txBody>
          <a:bodyPr wrap="square" lIns="900000" tIns="72000" rIns="720000" bIns="72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Receiver-Dryer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0" y="1689100"/>
            <a:ext cx="8229600" cy="5168900"/>
          </a:xfrm>
          <a:prstGeom prst="rect">
            <a:avLst/>
          </a:prstGeom>
        </p:spPr>
        <p:txBody>
          <a:bodyPr/>
          <a:lstStyle/>
          <a:p>
            <a:pPr marL="714375" indent="-714375" algn="just">
              <a:lnSpc>
                <a:spcPct val="100000"/>
              </a:lnSpc>
              <a:buSzPct val="80000"/>
              <a:buFont typeface="Zapf Dingbats"/>
              <a:buChar char="➤"/>
            </a:pP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Small liquid reservoir vessel located in between condenser and expansion valve.</a:t>
            </a:r>
          </a:p>
          <a:p>
            <a:pPr marL="714375" indent="-714375" algn="just">
              <a:lnSpc>
                <a:spcPct val="100000"/>
              </a:lnSpc>
              <a:buSzPct val="80000"/>
              <a:buFont typeface="Zapf Dingbats"/>
              <a:buChar char="➤"/>
            </a:pP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function is to remove any excess moisture that may have leaked into refrigerant.</a:t>
            </a:r>
          </a:p>
          <a:p>
            <a:pPr marL="714375" indent="-714375" algn="just">
              <a:lnSpc>
                <a:spcPct val="100000"/>
              </a:lnSpc>
              <a:buSzPct val="80000"/>
              <a:buFont typeface="Zapf Dingbats"/>
              <a:buChar char="➤"/>
            </a:pP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 of moisture leads to blockage of system by creating ice-crystals.</a:t>
            </a:r>
          </a:p>
          <a:p>
            <a:endParaRPr lang="it-IT" dirty="0">
              <a:latin typeface="ITC Lubalin Graph Std Book"/>
            </a:endParaRPr>
          </a:p>
          <a:p>
            <a:endParaRPr lang="it-IT" dirty="0">
              <a:latin typeface="ITC Lubalin Graph Std Book"/>
            </a:endParaRPr>
          </a:p>
          <a:p>
            <a:pPr marL="0" indent="0">
              <a:buNone/>
            </a:pPr>
            <a:endParaRPr lang="it-IT" dirty="0">
              <a:latin typeface="ITC Lubalin Graph Std Book"/>
            </a:endParaRPr>
          </a:p>
        </p:txBody>
      </p:sp>
    </p:spTree>
    <p:extLst>
      <p:ext uri="{BB962C8B-B14F-4D97-AF65-F5344CB8AC3E}">
        <p14:creationId xmlns:p14="http://schemas.microsoft.com/office/powerpoint/2010/main" val="2276162421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68C09C-103E-4F05-9B8D-38545FF42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356" y="1689100"/>
            <a:ext cx="3308466" cy="4478944"/>
          </a:xfrm>
        </p:spPr>
      </p:pic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58723" y="904832"/>
            <a:ext cx="8553450" cy="700087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</a:gradFill>
          <a:effectLst>
            <a:outerShdw blurRad="254000" dist="127000" dir="2400000" algn="tl" rotWithShape="0">
              <a:prstClr val="black">
                <a:alpha val="40000"/>
              </a:prstClr>
            </a:outerShdw>
          </a:effectLst>
        </p:spPr>
        <p:txBody>
          <a:bodyPr wrap="square" lIns="900000" tIns="72000" rIns="720000" bIns="72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Expansion Valve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-1" y="1689100"/>
            <a:ext cx="8179725" cy="5168900"/>
          </a:xfrm>
          <a:prstGeom prst="rect">
            <a:avLst/>
          </a:prstGeom>
        </p:spPr>
        <p:txBody>
          <a:bodyPr/>
          <a:lstStyle/>
          <a:p>
            <a:pPr marL="714375" indent="-714375" algn="just">
              <a:lnSpc>
                <a:spcPct val="100000"/>
              </a:lnSpc>
              <a:buSzPct val="80000"/>
              <a:buFont typeface="Zapf Dingbats"/>
              <a:buChar char="➤"/>
            </a:pP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Expansion valve/ Throttling device helps in depressurizing the liquid.</a:t>
            </a:r>
          </a:p>
          <a:p>
            <a:pPr marL="714375" indent="-714375" algn="just">
              <a:lnSpc>
                <a:spcPct val="100000"/>
              </a:lnSpc>
              <a:buSzPct val="80000"/>
              <a:buFont typeface="Zapf Dingbats"/>
              <a:buChar char="➤"/>
            </a:pP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Thus, it helps in regulating the flow of liquid refrigerant as needed.</a:t>
            </a:r>
          </a:p>
          <a:p>
            <a:pPr marL="714375" indent="-714375" algn="just">
              <a:lnSpc>
                <a:spcPct val="100000"/>
              </a:lnSpc>
              <a:buSzPct val="80000"/>
              <a:buFont typeface="Zapf Dingbats"/>
              <a:buChar char="➤"/>
            </a:pP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widely used expansion valves in air-conditioners are TEVs or thermal expansion valves.</a:t>
            </a:r>
          </a:p>
          <a:p>
            <a:endParaRPr lang="it-IT" dirty="0">
              <a:latin typeface="ITC Lubalin Graph Std Book"/>
            </a:endParaRPr>
          </a:p>
          <a:p>
            <a:endParaRPr lang="it-IT" dirty="0">
              <a:latin typeface="ITC Lubalin Graph Std Book"/>
            </a:endParaRPr>
          </a:p>
          <a:p>
            <a:pPr marL="0" indent="0">
              <a:buNone/>
            </a:pPr>
            <a:endParaRPr lang="it-IT" dirty="0">
              <a:latin typeface="ITC Lubalin Graph Std Book"/>
            </a:endParaRPr>
          </a:p>
        </p:txBody>
      </p:sp>
    </p:spTree>
    <p:extLst>
      <p:ext uri="{BB962C8B-B14F-4D97-AF65-F5344CB8AC3E}">
        <p14:creationId xmlns:p14="http://schemas.microsoft.com/office/powerpoint/2010/main" val="916207659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968C09C-103E-4F05-9B8D-38545FF42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173" y="1604918"/>
            <a:ext cx="3491345" cy="4679503"/>
          </a:xfrm>
        </p:spPr>
      </p:pic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58723" y="904832"/>
            <a:ext cx="8553450" cy="700087"/>
          </a:xfrm>
          <a:prstGeom prst="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100000">
                <a:schemeClr val="bg1">
                  <a:lumMod val="50000"/>
                  <a:alpha val="0"/>
                </a:schemeClr>
              </a:gs>
            </a:gsLst>
            <a:lin ang="0" scaled="1"/>
          </a:gradFill>
          <a:effectLst>
            <a:outerShdw blurRad="254000" dist="127000" dir="2400000" algn="tl" rotWithShape="0">
              <a:prstClr val="black">
                <a:alpha val="40000"/>
              </a:prstClr>
            </a:outerShdw>
          </a:effectLst>
        </p:spPr>
        <p:txBody>
          <a:bodyPr wrap="square" lIns="900000" tIns="72000" rIns="720000" bIns="72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Evaporator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quarter" idx="4294967295"/>
          </p:nvPr>
        </p:nvSpPr>
        <p:spPr>
          <a:xfrm>
            <a:off x="-1" y="1689100"/>
            <a:ext cx="8553450" cy="5168900"/>
          </a:xfrm>
          <a:prstGeom prst="rect">
            <a:avLst/>
          </a:prstGeom>
        </p:spPr>
        <p:txBody>
          <a:bodyPr/>
          <a:lstStyle/>
          <a:p>
            <a:pPr marL="714375" indent="-714375" algn="just">
              <a:lnSpc>
                <a:spcPct val="100000"/>
              </a:lnSpc>
              <a:buSzPct val="80000"/>
              <a:buFont typeface="Zapf Dingbats"/>
              <a:buChar char="➤"/>
            </a:pP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the name suggests it helps in turning the liquid refrigerant to gaseous state.</a:t>
            </a:r>
          </a:p>
          <a:p>
            <a:pPr marL="714375" indent="-714375" algn="just">
              <a:lnSpc>
                <a:spcPct val="100000"/>
              </a:lnSpc>
              <a:buSzPct val="80000"/>
              <a:buFont typeface="Zapf Dingbats"/>
              <a:buChar char="➤"/>
            </a:pP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Comparitively, hot indoor air is blown over evaporator using a blower.</a:t>
            </a:r>
          </a:p>
          <a:p>
            <a:pPr marL="714375" indent="-714375" algn="just">
              <a:lnSpc>
                <a:spcPct val="100000"/>
              </a:lnSpc>
              <a:buSzPct val="80000"/>
              <a:buFont typeface="Zapf Dingbats"/>
              <a:buChar char="➤"/>
            </a:pPr>
            <a:r>
              <a:rPr lang="it-IT" sz="3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indoor hot air is being blown over the evaporator, eventually room’s air grows cooler due to heat transfer.</a:t>
            </a:r>
          </a:p>
          <a:p>
            <a:endParaRPr lang="it-IT" dirty="0">
              <a:latin typeface="ITC Lubalin Graph Std Book"/>
            </a:endParaRPr>
          </a:p>
          <a:p>
            <a:endParaRPr lang="it-IT" dirty="0">
              <a:latin typeface="ITC Lubalin Graph Std Book"/>
            </a:endParaRPr>
          </a:p>
          <a:p>
            <a:pPr marL="0" indent="0">
              <a:buNone/>
            </a:pPr>
            <a:endParaRPr lang="it-IT" dirty="0">
              <a:latin typeface="ITC Lubalin Graph Std Book"/>
            </a:endParaRPr>
          </a:p>
        </p:txBody>
      </p:sp>
    </p:spTree>
    <p:extLst>
      <p:ext uri="{BB962C8B-B14F-4D97-AF65-F5344CB8AC3E}">
        <p14:creationId xmlns:p14="http://schemas.microsoft.com/office/powerpoint/2010/main" val="4096681980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UNINETTUNO(WIDE)">
  <a:themeElements>
    <a:clrScheme name="Personalizzato 7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C000"/>
      </a:hlink>
      <a:folHlink>
        <a:srgbClr val="BF9000"/>
      </a:folHlink>
    </a:clrScheme>
    <a:fontScheme name="Lubalin Graph Book">
      <a:majorFont>
        <a:latin typeface="ITC Lubalin Graph Std Book"/>
        <a:ea typeface=""/>
        <a:cs typeface=""/>
      </a:majorFont>
      <a:minorFont>
        <a:latin typeface="ITC Lubalin Graph Std Book"/>
        <a:ea typeface=""/>
        <a:cs typeface="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NETTUNO(WIDE)" id="{4CB9E72B-C6ED-4826-BB1C-F6521DF9AC5D}" vid="{F3E8FDC3-095E-4267-8BA5-956550E8530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UNINETTUNO(WIDE)</Template>
  <TotalTime>8939</TotalTime>
  <Words>296</Words>
  <Application>Microsoft Macintosh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ITC Lubalin Graph Std Book</vt:lpstr>
      <vt:lpstr>Tahoma</vt:lpstr>
      <vt:lpstr>Zapf Dingbats</vt:lpstr>
      <vt:lpstr>UNINETTUNO(WIDE)</vt:lpstr>
      <vt:lpstr>Air-Conditioning</vt:lpstr>
      <vt:lpstr>Definition</vt:lpstr>
      <vt:lpstr>Main Components</vt:lpstr>
      <vt:lpstr>Blower Motor</vt:lpstr>
      <vt:lpstr>Compressor</vt:lpstr>
      <vt:lpstr>Condenser</vt:lpstr>
      <vt:lpstr>Receiver-Dryer</vt:lpstr>
      <vt:lpstr>Expansion Valve</vt:lpstr>
      <vt:lpstr>Evaporator</vt:lpstr>
      <vt:lpstr>Automobile Air Conditioning</vt:lpstr>
      <vt:lpstr>QUIZ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LEZIONE</dc:title>
  <dc:creator>Gabriel D'Amico</dc:creator>
  <cp:lastModifiedBy>antoine gambin</cp:lastModifiedBy>
  <cp:revision>729</cp:revision>
  <cp:lastPrinted>2018-11-12T10:10:05Z</cp:lastPrinted>
  <dcterms:created xsi:type="dcterms:W3CDTF">2018-09-18T10:27:30Z</dcterms:created>
  <dcterms:modified xsi:type="dcterms:W3CDTF">2019-08-22T00:45:36Z</dcterms:modified>
</cp:coreProperties>
</file>