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ha Missikoff" initials="MM" lastIdx="1" clrIdx="0">
    <p:extLst>
      <p:ext uri="{19B8F6BF-5375-455C-9EA6-DF929625EA0E}">
        <p15:presenceInfo xmlns:p15="http://schemas.microsoft.com/office/powerpoint/2012/main" userId="ed7430882a023c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A6A"/>
    <a:srgbClr val="FCFCFC"/>
    <a:srgbClr val="E4E3E3"/>
    <a:srgbClr val="547B7C"/>
    <a:srgbClr val="586553"/>
    <a:srgbClr val="E6E6E6"/>
    <a:srgbClr val="000000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93030" autoAdjust="0"/>
  </p:normalViewPr>
  <p:slideViewPr>
    <p:cSldViewPr snapToGrid="0" showGuides="1">
      <p:cViewPr>
        <p:scale>
          <a:sx n="40" d="100"/>
          <a:sy n="40" d="100"/>
        </p:scale>
        <p:origin x="1260" y="20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71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92750" y="9556958"/>
            <a:ext cx="1304925" cy="36968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ITC Lubalin Graph Std Book" panose="02060502020205020404" pitchFamily="18" charset="0"/>
              </a:defRPr>
            </a:lvl1pPr>
          </a:lstStyle>
          <a:p>
            <a:pPr>
              <a:defRPr/>
            </a:pPr>
            <a:fld id="{56A48556-37C6-4EA7-80E6-EE9380C2AAD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303562" y="9238186"/>
            <a:ext cx="3494113" cy="283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59329" tIns="79666" rIns="159329" bIns="79666">
            <a:spAutoFit/>
          </a:bodyPr>
          <a:lstStyle>
            <a:lvl1pPr defTabSz="1427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427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427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427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427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it-IT" sz="800">
                <a:solidFill>
                  <a:srgbClr val="000000"/>
                </a:solidFill>
                <a:latin typeface="ITC Lubalin Graph Std Book" panose="02060502020205020404" pitchFamily="18" charset="0"/>
              </a:rPr>
              <a:t>Copyright © Università Telematica Internazionale UNINETTUNO</a:t>
            </a:r>
            <a:endParaRPr lang="en-US" altLang="it-IT" sz="3700">
              <a:solidFill>
                <a:schemeClr val="bg2"/>
              </a:solidFill>
              <a:latin typeface="ITC Lubalin Graph Std Book" panose="02060502020205020404" pitchFamily="18" charset="0"/>
            </a:endParaRPr>
          </a:p>
        </p:txBody>
      </p:sp>
      <p:pic>
        <p:nvPicPr>
          <p:cNvPr id="18" name="Picture 10" descr="logo_UTI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1" y="9112202"/>
            <a:ext cx="2240629" cy="53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egnaposto intestazione 1"/>
          <p:cNvSpPr txBox="1">
            <a:spLocks/>
          </p:cNvSpPr>
          <p:nvPr/>
        </p:nvSpPr>
        <p:spPr>
          <a:xfrm>
            <a:off x="447675" y="378090"/>
            <a:ext cx="2616782" cy="45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it-IT" sz="1200" b="1" smtClean="0">
                <a:latin typeface="ITC Lubalin Graph Std Book" charset="0"/>
                <a:ea typeface="MS PGothic" charset="0"/>
                <a:cs typeface="MS PGothic" charset="0"/>
              </a:rPr>
              <a:t>ErasmusBUS</a:t>
            </a:r>
          </a:p>
          <a:p>
            <a:pPr>
              <a:defRPr/>
            </a:pPr>
            <a:r>
              <a:rPr lang="it-IT" sz="1200" smtClean="0">
                <a:latin typeface="ITC Lubalin Graph Std Book" charset="0"/>
                <a:ea typeface="MS PGothic" charset="0"/>
                <a:cs typeface="MS PGothic" charset="0"/>
              </a:rPr>
              <a:t>Prof</a:t>
            </a:r>
            <a:r>
              <a:rPr lang="it-IT" sz="1200">
                <a:latin typeface="ITC Lubalin Graph Std Book" charset="0"/>
                <a:ea typeface="MS PGothic" charset="0"/>
                <a:cs typeface="MS PGothic" charset="0"/>
              </a:rPr>
              <a:t>. </a:t>
            </a:r>
            <a:r>
              <a:rPr lang="it-IT" sz="1200" smtClean="0">
                <a:latin typeface="ITC Lubalin Graph Std Book" charset="0"/>
                <a:ea typeface="MS PGothic" charset="0"/>
                <a:cs typeface="MS PGothic" charset="0"/>
              </a:rPr>
              <a:t>Naresh Duppala</a:t>
            </a:r>
            <a:endParaRPr lang="it-IT" sz="1200" dirty="0">
              <a:latin typeface="ITC Lubalin Graph Std Book" charset="0"/>
              <a:ea typeface="MS PGothic" charset="0"/>
              <a:cs typeface="MS PGothic" charset="0"/>
            </a:endParaRPr>
          </a:p>
        </p:txBody>
      </p:sp>
      <p:sp>
        <p:nvSpPr>
          <p:cNvPr id="20" name="Segnaposto intestazione 1"/>
          <p:cNvSpPr txBox="1">
            <a:spLocks/>
          </p:cNvSpPr>
          <p:nvPr/>
        </p:nvSpPr>
        <p:spPr>
          <a:xfrm>
            <a:off x="3509992" y="378090"/>
            <a:ext cx="2848100" cy="62491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sz="1200"/>
              <a:t>HYDRAULIC</a:t>
            </a:r>
            <a:br>
              <a:rPr lang="it-IT" sz="1200"/>
            </a:br>
            <a:r>
              <a:rPr lang="it-IT" sz="1200" smtClean="0"/>
              <a:t>SYMBOLS</a:t>
            </a:r>
          </a:p>
        </p:txBody>
      </p:sp>
    </p:spTree>
    <p:extLst>
      <p:ext uri="{BB962C8B-B14F-4D97-AF65-F5344CB8AC3E}">
        <p14:creationId xmlns:p14="http://schemas.microsoft.com/office/powerpoint/2010/main" val="2390148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AE941-664E-4795-89A0-4C7FA13232B3}" type="datetimeFigureOut">
              <a:rPr lang="it-IT" smtClean="0"/>
              <a:t>23/09/2019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200FC-CDF3-4EA6-B5AC-D4E59F80B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50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5938" y="728663"/>
            <a:ext cx="11160125" cy="233997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0520902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7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ti (con tito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-1" y="728663"/>
            <a:ext cx="8554065" cy="637849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>
            <a:spAutoFit/>
          </a:bodyPr>
          <a:lstStyle>
            <a:lvl1pPr>
              <a:lnSpc>
                <a:spcPct val="100000"/>
              </a:lnSpc>
              <a:defRPr sz="3200">
                <a:latin typeface="ITC Lubalin Graph Std Book" panose="02060502020205020404" pitchFamily="18" charset="0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515938" y="1818166"/>
            <a:ext cx="9269507" cy="3879371"/>
          </a:xfrm>
          <a:prstGeom prst="rect">
            <a:avLst/>
          </a:prstGeom>
        </p:spPr>
        <p:txBody>
          <a:bodyPr anchor="t"/>
          <a:lstStyle>
            <a:lvl1pPr marL="714375" indent="-714375">
              <a:lnSpc>
                <a:spcPct val="100000"/>
              </a:lnSpc>
              <a:buClrTx/>
              <a:buSzPct val="8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1pPr>
            <a:lvl2pPr marL="895350" indent="-55245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2pPr>
            <a:lvl3pPr marL="1257300" indent="-57150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3pPr>
            <a:lvl4pPr marL="1619250" indent="-59055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4pPr>
            <a:lvl5pPr marL="1971675" indent="-62230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193289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ti (senza tito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728663"/>
            <a:ext cx="11160124" cy="4968875"/>
          </a:xfrm>
          <a:prstGeom prst="rect">
            <a:avLst/>
          </a:prstGeom>
        </p:spPr>
        <p:txBody>
          <a:bodyPr anchor="ctr"/>
          <a:lstStyle>
            <a:lvl1pPr marL="714375" indent="-71437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8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1pPr>
            <a:lvl2pPr marL="895350" indent="-5524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2pPr>
            <a:lvl3pPr marL="125730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3pPr>
            <a:lvl4pPr marL="1619250" indent="-5905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4pPr>
            <a:lvl5pPr marL="1971675" indent="-6223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5pPr>
          </a:lstStyle>
          <a:p>
            <a:pPr lvl="0"/>
            <a:r>
              <a:rPr lang="it-IT" dirty="0"/>
              <a:t>Fare clic per modificare stili del testo </a:t>
            </a:r>
            <a:r>
              <a:rPr lang="it-IT"/>
              <a:t>dello </a:t>
            </a:r>
            <a:r>
              <a:rPr lang="it-IT" smtClean="0"/>
              <a:t>schema</a:t>
            </a:r>
          </a:p>
          <a:p>
            <a:pPr lvl="0"/>
            <a:r>
              <a:rPr lang="en-GB" smtClean="0"/>
              <a:t>anim</a:t>
            </a:r>
            <a:endParaRPr lang="it-IT" dirty="0"/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064687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58915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12191999" cy="569753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it-IT" sz="5400" dirty="0">
                <a:latin typeface="ITC Lubalin Graph Std Book" panose="02060502020205020404" pitchFamily="18" charset="0"/>
              </a:rPr>
              <a:t>RIEPILOGO</a:t>
            </a:r>
            <a:br>
              <a:rPr lang="it-IT" sz="5400" dirty="0">
                <a:latin typeface="ITC Lubalin Graph Std Book" panose="02060502020205020404" pitchFamily="18" charset="0"/>
              </a:rPr>
            </a:br>
            <a:r>
              <a:rPr lang="it-IT" sz="5400" dirty="0">
                <a:latin typeface="ITC Lubalin Graph Std Book" panose="02060502020205020404" pitchFamily="18" charset="0"/>
              </a:rPr>
              <a:t>SPUNTI</a:t>
            </a:r>
            <a:r>
              <a:rPr lang="it-IT" sz="5400" baseline="0" dirty="0">
                <a:latin typeface="ITC Lubalin Graph Std Book" panose="02060502020205020404" pitchFamily="18" charset="0"/>
              </a:rPr>
              <a:t> DI RIFLESSIONE</a:t>
            </a:r>
            <a:endParaRPr lang="it-IT" sz="5400" dirty="0">
              <a:latin typeface="ITC Lubalin Graph Std Book" panose="020605020202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0221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9C71-89BD-4BB5-B9BA-89C6A78C968C}" type="datetime1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08A8-EF7D-47F9-B87C-6047E70FFC8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1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A69A-2310-4191-8188-A98A7D578D13}" type="datetime1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08A8-EF7D-47F9-B87C-6047E70FFC8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72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1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5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8367252" y="0"/>
            <a:ext cx="3824748" cy="6858000"/>
          </a:xfrm>
          <a:prstGeom prst="rect">
            <a:avLst/>
          </a:prstGeom>
          <a:blipFill dpi="0" rotWithShape="1">
            <a:blip r:embed="rId12">
              <a:alphaModFix amt="20000"/>
              <a:biLevel thresh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49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89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933">
          <p15:clr>
            <a:srgbClr val="F26B43"/>
          </p15:clr>
        </p15:guide>
        <p15:guide id="4" pos="7355">
          <p15:clr>
            <a:srgbClr val="F26B43"/>
          </p15:clr>
        </p15:guide>
        <p15:guide id="5" pos="325">
          <p15:clr>
            <a:srgbClr val="F26B43"/>
          </p15:clr>
        </p15:guide>
        <p15:guide id="6" orient="horz" pos="4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79" t="21420" r="-14079" b="4734"/>
          <a:stretch/>
        </p:blipFill>
        <p:spPr>
          <a:xfrm>
            <a:off x="-1716505" y="2213810"/>
            <a:ext cx="15625012" cy="5999748"/>
          </a:xfrm>
          <a:prstGeom prst="rect">
            <a:avLst/>
          </a:prstGeom>
          <a:solidFill>
            <a:srgbClr val="6A6A6A"/>
          </a:solidFill>
          <a:effectLst>
            <a:softEdge rad="12700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HYDRAULIC </a:t>
            </a:r>
            <a:br>
              <a:rPr lang="it-IT" smtClean="0"/>
            </a:br>
            <a:r>
              <a:rPr lang="it-IT" smtClean="0"/>
              <a:t>SYMBOLS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78457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MISCELLANEOUS UNITS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0"/>
          </p:nvPr>
        </p:nvSpPr>
        <p:spPr>
          <a:xfrm>
            <a:off x="1846717" y="1769183"/>
            <a:ext cx="9269507" cy="3879371"/>
          </a:xfrm>
        </p:spPr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tr-TR" smtClean="0"/>
              <a:t>Electric Motor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tr-TR" smtClean="0"/>
              <a:t>Accumulator, Spring Loaded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tr-TR" smtClean="0"/>
              <a:t>Accumulator, Gas Charged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tr-TR" smtClean="0"/>
              <a:t>Heater</a:t>
            </a:r>
            <a:endParaRPr lang="tr-TR" dirty="0"/>
          </a:p>
        </p:txBody>
      </p:sp>
      <p:pic>
        <p:nvPicPr>
          <p:cNvPr id="6" name="Resim 5" descr="gas charged accumulator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808" t="-13778" r="-119808" b="-13778"/>
          <a:stretch/>
        </p:blipFill>
        <p:spPr bwMode="auto">
          <a:xfrm>
            <a:off x="520576" y="3626768"/>
            <a:ext cx="1119312" cy="607486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Resim 6" descr="Heater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28" t="-17092" r="-25328" b="-17092"/>
          <a:stretch/>
        </p:blipFill>
        <p:spPr bwMode="auto">
          <a:xfrm>
            <a:off x="520576" y="4586890"/>
            <a:ext cx="1119312" cy="587930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Resim 3" descr="electric mo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509" t="-17680" r="-77509" b="-17680"/>
          <a:stretch/>
        </p:blipFill>
        <p:spPr bwMode="auto">
          <a:xfrm>
            <a:off x="515938" y="1784463"/>
            <a:ext cx="1100262" cy="681342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Resim 4" descr="spring loaded accumulator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229" t="-22307" r="-171229" b="-22307"/>
          <a:stretch/>
        </p:blipFill>
        <p:spPr bwMode="auto">
          <a:xfrm>
            <a:off x="515938" y="2712283"/>
            <a:ext cx="1123950" cy="647398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15924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>
          <a:xfrm>
            <a:off x="2057401" y="606201"/>
            <a:ext cx="9332912" cy="4968875"/>
          </a:xfrm>
        </p:spPr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tr-TR" smtClean="0"/>
              <a:t>Cooler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tr-TR" smtClean="0"/>
              <a:t>Temperature Controller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tr-TR" smtClean="0"/>
              <a:t>Filter, Strainer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tr-TR" smtClean="0"/>
              <a:t>Pilot Pressure - Remote Supply</a:t>
            </a:r>
            <a:endParaRPr lang="tr-TR" dirty="0"/>
          </a:p>
        </p:txBody>
      </p:sp>
      <p:pic>
        <p:nvPicPr>
          <p:cNvPr id="3" name="Resim 2" descr="cooler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21" t="-26675" r="-27221" b="-26675"/>
          <a:stretch/>
        </p:blipFill>
        <p:spPr bwMode="auto">
          <a:xfrm>
            <a:off x="515938" y="1191989"/>
            <a:ext cx="1191568" cy="584262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Resim 4" descr="Temperature Controller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78" t="-26565" r="-26278" b="-26565"/>
          <a:stretch/>
        </p:blipFill>
        <p:spPr bwMode="auto">
          <a:xfrm>
            <a:off x="515938" y="2226731"/>
            <a:ext cx="1235112" cy="583424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sim 5" descr="strainer filte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79" t="-12500" r="-15379" b="-12500"/>
          <a:stretch/>
        </p:blipFill>
        <p:spPr bwMode="auto">
          <a:xfrm>
            <a:off x="535669" y="3324407"/>
            <a:ext cx="1195650" cy="571500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Resim 6" descr="Pilot pressure remote supply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58" t="-12816" r="-18058" b="-12816"/>
          <a:stretch/>
        </p:blipFill>
        <p:spPr bwMode="auto">
          <a:xfrm>
            <a:off x="535669" y="4384223"/>
            <a:ext cx="1244636" cy="574390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35448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>
          <a:xfrm>
            <a:off x="1786842" y="1243555"/>
            <a:ext cx="11160124" cy="3810676"/>
          </a:xfrm>
        </p:spPr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tr-TR" smtClean="0"/>
              <a:t>Pressure Switch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tr-TR" smtClean="0"/>
              <a:t>Pilot Pressure - Internal Supply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tr-TR" smtClean="0"/>
              <a:t>Pressure Indicator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tr-TR" smtClean="0"/>
              <a:t>Temperature Indicator</a:t>
            </a:r>
            <a:endParaRPr lang="tr-TR" dirty="0"/>
          </a:p>
        </p:txBody>
      </p:sp>
      <p:pic>
        <p:nvPicPr>
          <p:cNvPr id="4" name="Resim 3" descr="pressure switch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07" t="-9936" r="-9707" b="-9936"/>
          <a:stretch/>
        </p:blipFill>
        <p:spPr bwMode="auto">
          <a:xfrm>
            <a:off x="515938" y="1281242"/>
            <a:ext cx="1091922" cy="548052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Resim 4" descr="Pilot Pressure internal supply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9" t="-13233" r="-9707" b="1786"/>
          <a:stretch/>
        </p:blipFill>
        <p:spPr bwMode="auto">
          <a:xfrm>
            <a:off x="541773" y="2362114"/>
            <a:ext cx="1027654" cy="509534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sim 5" descr="Pressure Indica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17" t="-36703" r="-115317" b="-36703"/>
          <a:stretch/>
        </p:blipFill>
        <p:spPr bwMode="auto">
          <a:xfrm>
            <a:off x="541773" y="3336468"/>
            <a:ext cx="1027654" cy="530135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Resim 6" descr="Temperature Indicator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249" t="-33105" r="-101249" b="-33105"/>
          <a:stretch/>
        </p:blipFill>
        <p:spPr bwMode="auto">
          <a:xfrm>
            <a:off x="537220" y="4485660"/>
            <a:ext cx="1066068" cy="506604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79311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10" t="14042" r="-14210" b="11714"/>
          <a:stretch/>
        </p:blipFill>
        <p:spPr>
          <a:xfrm>
            <a:off x="-1732547" y="2888387"/>
            <a:ext cx="15657094" cy="6789616"/>
          </a:xfrm>
          <a:prstGeom prst="rect">
            <a:avLst/>
          </a:prstGeom>
          <a:solidFill>
            <a:srgbClr val="6A6A6A"/>
          </a:solidFill>
          <a:effectLst>
            <a:softEdge rad="1270000"/>
          </a:effectLst>
        </p:spPr>
      </p:pic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>
          <a:xfrm>
            <a:off x="2037492" y="728663"/>
            <a:ext cx="9507628" cy="3058841"/>
          </a:xfrm>
        </p:spPr>
        <p:txBody>
          <a:bodyPr/>
          <a:lstStyle/>
          <a:p>
            <a:pPr marL="0" indent="0">
              <a:spcBef>
                <a:spcPts val="5400"/>
              </a:spcBef>
              <a:buNone/>
            </a:pPr>
            <a:r>
              <a:rPr lang="tr-TR" smtClean="0"/>
              <a:t>Component Enclosure</a:t>
            </a:r>
          </a:p>
          <a:p>
            <a:pPr marL="0" indent="0">
              <a:spcBef>
                <a:spcPts val="5400"/>
              </a:spcBef>
              <a:buNone/>
            </a:pPr>
            <a:r>
              <a:rPr lang="tr-TR" smtClean="0"/>
              <a:t>Direction of Shaft Rotation </a:t>
            </a:r>
            <a:r>
              <a:rPr lang="en-GB" smtClean="0"/>
              <a:t/>
            </a:r>
            <a:br>
              <a:rPr lang="en-GB" smtClean="0"/>
            </a:br>
            <a:r>
              <a:rPr lang="tr-TR" smtClean="0"/>
              <a:t>(Assume Arrow on Near Side of Shaft)</a:t>
            </a:r>
            <a:endParaRPr lang="tr-TR" dirty="0"/>
          </a:p>
        </p:txBody>
      </p:sp>
      <p:pic>
        <p:nvPicPr>
          <p:cNvPr id="3" name="Resim 2" descr="Component Enclosur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33" t="-8156" r="-23333" b="-8156"/>
          <a:stretch/>
        </p:blipFill>
        <p:spPr bwMode="auto">
          <a:xfrm>
            <a:off x="515938" y="894127"/>
            <a:ext cx="1341122" cy="830898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Resim 3" descr="Shaft Rotation Directio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203" t="-46924" r="-52203" b="-46924"/>
          <a:stretch/>
        </p:blipFill>
        <p:spPr bwMode="auto">
          <a:xfrm>
            <a:off x="515938" y="2505210"/>
            <a:ext cx="1341122" cy="766355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87214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VALVES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0"/>
          </p:nvPr>
        </p:nvSpPr>
        <p:spPr>
          <a:xfrm>
            <a:off x="2008391" y="2253595"/>
            <a:ext cx="8175217" cy="2466451"/>
          </a:xfrm>
        </p:spPr>
        <p:txBody>
          <a:bodyPr/>
          <a:lstStyle/>
          <a:p>
            <a:pPr marL="0" indent="0">
              <a:buNone/>
            </a:pPr>
            <a:r>
              <a:rPr lang="tr-TR" smtClean="0"/>
              <a:t>Check</a:t>
            </a:r>
            <a:endParaRPr lang="en-GB" smtClean="0"/>
          </a:p>
          <a:p>
            <a:pPr marL="0" indent="0">
              <a:buNone/>
            </a:pPr>
            <a:endParaRPr lang="tr-TR" smtClean="0"/>
          </a:p>
          <a:p>
            <a:pPr marL="0" indent="0">
              <a:buNone/>
            </a:pPr>
            <a:r>
              <a:rPr lang="tr-TR" smtClean="0"/>
              <a:t>On-Off (Manual Shut-Off)  </a:t>
            </a:r>
            <a:endParaRPr lang="tr-TR" dirty="0"/>
          </a:p>
        </p:txBody>
      </p:sp>
      <p:pic>
        <p:nvPicPr>
          <p:cNvPr id="4" name="Resim 3" descr="Valve Chec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63" t="-29880" r="-19363" b="-29880"/>
          <a:stretch/>
        </p:blipFill>
        <p:spPr bwMode="auto">
          <a:xfrm>
            <a:off x="603840" y="2253595"/>
            <a:ext cx="1268504" cy="654340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Resim 4" descr="On_Off manual shut of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015" r="-78015"/>
          <a:stretch/>
        </p:blipFill>
        <p:spPr bwMode="auto">
          <a:xfrm>
            <a:off x="590976" y="3569789"/>
            <a:ext cx="1294232" cy="640416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727531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Quiz</a:t>
            </a:r>
            <a:endParaRPr lang="it-IT"/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>
          <a:xfrm>
            <a:off x="515938" y="1454332"/>
            <a:ext cx="9269507" cy="4243206"/>
          </a:xfrm>
          <a:noFill/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tr-TR" smtClean="0"/>
              <a:t>Which of the following is a directional control valve symbol?</a:t>
            </a:r>
          </a:p>
          <a:p>
            <a:pPr marL="742950" indent="-742950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en-GB" smtClean="0">
                <a:noFill/>
              </a:rPr>
              <a:t>-</a:t>
            </a:r>
            <a:r>
              <a:rPr lang="tr-TR" smtClean="0">
                <a:noFill/>
              </a:rPr>
              <a:t> </a:t>
            </a:r>
          </a:p>
          <a:p>
            <a:pPr marL="742950" indent="-742950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en-GB" smtClean="0">
                <a:noFill/>
              </a:rPr>
              <a:t>-</a:t>
            </a:r>
            <a:endParaRPr lang="tr-TR" smtClean="0">
              <a:noFill/>
            </a:endParaRPr>
          </a:p>
          <a:p>
            <a:pPr marL="742950" indent="-742950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en-GB" smtClean="0">
                <a:noFill/>
              </a:rPr>
              <a:t>-</a:t>
            </a:r>
            <a:endParaRPr lang="tr-TR" smtClean="0">
              <a:noFill/>
            </a:endParaRPr>
          </a:p>
          <a:p>
            <a:pPr marL="742950" indent="-742950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en-GB" smtClean="0">
                <a:noFill/>
              </a:rPr>
              <a:t>-</a:t>
            </a:r>
            <a:endParaRPr lang="tr-TR" smtClean="0">
              <a:noFill/>
            </a:endParaRPr>
          </a:p>
          <a:p>
            <a:pPr>
              <a:spcBef>
                <a:spcPts val="1200"/>
              </a:spcBef>
            </a:pPr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8809" y="2800480"/>
            <a:ext cx="932624" cy="536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4491" y="3501577"/>
            <a:ext cx="956942" cy="509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7225" y="4175427"/>
            <a:ext cx="971474" cy="507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41" b="-9341"/>
          <a:stretch/>
        </p:blipFill>
        <p:spPr bwMode="auto">
          <a:xfrm>
            <a:off x="1239959" y="4852373"/>
            <a:ext cx="971474" cy="531668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600141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79" t="21420" r="-14079" b="4734"/>
          <a:stretch/>
        </p:blipFill>
        <p:spPr>
          <a:xfrm>
            <a:off x="-1716505" y="2213810"/>
            <a:ext cx="15625012" cy="5999748"/>
          </a:xfrm>
          <a:prstGeom prst="rect">
            <a:avLst/>
          </a:prstGeom>
          <a:solidFill>
            <a:srgbClr val="6A6A6A"/>
          </a:solidFill>
          <a:effectLst>
            <a:softEdge rad="12700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HYDRAULIC </a:t>
            </a:r>
            <a:br>
              <a:rPr lang="it-IT" smtClean="0"/>
            </a:br>
            <a:r>
              <a:rPr lang="it-IT" smtClean="0"/>
              <a:t>SYMBOLS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29521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L</a:t>
            </a:r>
            <a:r>
              <a:rPr lang="it-IT" smtClean="0"/>
              <a:t>i</a:t>
            </a:r>
            <a:r>
              <a:rPr lang="tr-TR" smtClean="0"/>
              <a:t>nes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0"/>
          </p:nvPr>
        </p:nvSpPr>
        <p:spPr>
          <a:xfrm>
            <a:off x="1577295" y="1752855"/>
            <a:ext cx="9269507" cy="3879371"/>
          </a:xfrm>
        </p:spPr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tr-TR" smtClean="0"/>
              <a:t>Line, Working ( Main 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tr-TR" smtClean="0"/>
              <a:t>Line, Pilot (For Control)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tr-TR" smtClean="0"/>
              <a:t>Line, Enclosure Outline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tr-TR" smtClean="0"/>
              <a:t>Direction of Flow - Hydraulic</a:t>
            </a:r>
            <a:endParaRPr lang="tr-TR" dirty="0"/>
          </a:p>
        </p:txBody>
      </p:sp>
      <p:pic>
        <p:nvPicPr>
          <p:cNvPr id="13" name="Resim 12" descr="Working lin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488" b="-196488"/>
          <a:stretch/>
        </p:blipFill>
        <p:spPr bwMode="auto">
          <a:xfrm>
            <a:off x="515938" y="1797637"/>
            <a:ext cx="914400" cy="563462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Resim 13" descr="Pilot lin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8014" b="-548014"/>
          <a:stretch/>
        </p:blipFill>
        <p:spPr bwMode="auto">
          <a:xfrm>
            <a:off x="515938" y="2718707"/>
            <a:ext cx="914400" cy="569572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Resim 14" descr="Enclosure outline lin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716" b="-185716"/>
          <a:stretch/>
        </p:blipFill>
        <p:spPr bwMode="auto">
          <a:xfrm>
            <a:off x="515938" y="3641270"/>
            <a:ext cx="914400" cy="538842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Resim 15" descr="Hydraulic Flow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192" b="-111192"/>
          <a:stretch/>
        </p:blipFill>
        <p:spPr bwMode="auto">
          <a:xfrm>
            <a:off x="515938" y="4533103"/>
            <a:ext cx="914400" cy="675544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01324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>
          <a:xfrm>
            <a:off x="2261507" y="1216479"/>
            <a:ext cx="9234866" cy="3727784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tr-TR" smtClean="0"/>
              <a:t>Direction of Flow – Pneumatic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tr-TR" smtClean="0"/>
              <a:t>Lines Crossing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tr-TR" smtClean="0"/>
              <a:t>Lines Joining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tr-TR" smtClean="0"/>
              <a:t>Line with Fixed Restriction</a:t>
            </a:r>
            <a:endParaRPr lang="tr-TR" dirty="0"/>
          </a:p>
        </p:txBody>
      </p:sp>
      <p:pic>
        <p:nvPicPr>
          <p:cNvPr id="9" name="Resim 8" descr="Pneumatic flow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59" t="-60546" r="-23059" b="-60546"/>
          <a:stretch/>
        </p:blipFill>
        <p:spPr bwMode="auto">
          <a:xfrm>
            <a:off x="550013" y="1289720"/>
            <a:ext cx="1457110" cy="596256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Resim 10" descr="fixed restriction lin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2" t="-70028" r="-39902" b="-70028"/>
          <a:stretch/>
        </p:blipFill>
        <p:spPr bwMode="auto">
          <a:xfrm>
            <a:off x="525184" y="4246140"/>
            <a:ext cx="1447864" cy="611922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7" name="Gruppo 16"/>
          <p:cNvGrpSpPr/>
          <p:nvPr/>
        </p:nvGrpSpPr>
        <p:grpSpPr>
          <a:xfrm>
            <a:off x="546155" y="3346884"/>
            <a:ext cx="1426893" cy="463959"/>
            <a:chOff x="558952" y="3627659"/>
            <a:chExt cx="1157441" cy="367393"/>
          </a:xfrm>
        </p:grpSpPr>
        <p:pic>
          <p:nvPicPr>
            <p:cNvPr id="13" name="Resim 5" descr="lines joining 1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8952" y="3627659"/>
              <a:ext cx="542925" cy="363271"/>
            </a:xfrm>
            <a:prstGeom prst="roundRect">
              <a:avLst>
                <a:gd name="adj" fmla="val 8594"/>
              </a:avLst>
            </a:prstGeom>
            <a:solidFill>
              <a:srgbClr val="FCFCFC"/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" name="Resim 6" descr="line joining2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13" t="-3799" r="-16375" b="-6405"/>
            <a:stretch/>
          </p:blipFill>
          <p:spPr bwMode="auto">
            <a:xfrm>
              <a:off x="1153057" y="3627659"/>
              <a:ext cx="563336" cy="367393"/>
            </a:xfrm>
            <a:prstGeom prst="roundRect">
              <a:avLst>
                <a:gd name="adj" fmla="val 8594"/>
              </a:avLst>
            </a:prstGeom>
            <a:solidFill>
              <a:srgbClr val="FCFCFC"/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6" name="Gruppo 15"/>
          <p:cNvGrpSpPr/>
          <p:nvPr/>
        </p:nvGrpSpPr>
        <p:grpSpPr>
          <a:xfrm>
            <a:off x="546155" y="2353459"/>
            <a:ext cx="1426893" cy="501450"/>
            <a:chOff x="554875" y="2743201"/>
            <a:chExt cx="1426893" cy="501450"/>
          </a:xfrm>
        </p:grpSpPr>
        <p:pic>
          <p:nvPicPr>
            <p:cNvPr id="12" name="Resim 4" descr="line crossing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91737" y="2749358"/>
              <a:ext cx="690031" cy="495293"/>
            </a:xfrm>
            <a:prstGeom prst="roundRect">
              <a:avLst>
                <a:gd name="adj" fmla="val 8594"/>
              </a:avLst>
            </a:prstGeom>
            <a:solidFill>
              <a:srgbClr val="FCFCFC"/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Resim 9" descr="Line crossing 1"/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7496" b="-17496"/>
            <a:stretch/>
          </p:blipFill>
          <p:spPr bwMode="auto">
            <a:xfrm>
              <a:off x="554875" y="2743201"/>
              <a:ext cx="685800" cy="501450"/>
            </a:xfrm>
            <a:prstGeom prst="roundRect">
              <a:avLst>
                <a:gd name="adj" fmla="val 8594"/>
              </a:avLst>
            </a:prstGeom>
            <a:solidFill>
              <a:srgbClr val="FCFCFC"/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31818418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>
          <a:xfrm>
            <a:off x="2025767" y="946491"/>
            <a:ext cx="9447212" cy="4129994"/>
          </a:xfrm>
        </p:spPr>
        <p:txBody>
          <a:bodyPr/>
          <a:lstStyle/>
          <a:p>
            <a:pPr marL="0" indent="0">
              <a:spcBef>
                <a:spcPts val="2400"/>
              </a:spcBef>
              <a:spcAft>
                <a:spcPts val="0"/>
              </a:spcAft>
              <a:buNone/>
            </a:pPr>
            <a:r>
              <a:rPr lang="tr-TR" sz="3000" smtClean="0"/>
              <a:t>Line, Flexible</a:t>
            </a:r>
          </a:p>
          <a:p>
            <a:pPr marL="0" indent="0">
              <a:spcBef>
                <a:spcPts val="2400"/>
              </a:spcBef>
              <a:spcAft>
                <a:spcPts val="0"/>
              </a:spcAft>
              <a:buNone/>
            </a:pPr>
            <a:r>
              <a:rPr lang="tr-TR" sz="3000" smtClean="0"/>
              <a:t>Station,</a:t>
            </a:r>
            <a:r>
              <a:rPr lang="it-IT" sz="3000" smtClean="0"/>
              <a:t> </a:t>
            </a:r>
            <a:r>
              <a:rPr lang="tr-TR" sz="3000" smtClean="0"/>
              <a:t>Testing,</a:t>
            </a:r>
            <a:r>
              <a:rPr lang="it-IT" sz="3000" smtClean="0"/>
              <a:t> </a:t>
            </a:r>
            <a:r>
              <a:rPr lang="tr-TR" sz="3000" smtClean="0"/>
              <a:t>Measurement </a:t>
            </a:r>
            <a:r>
              <a:rPr lang="it-IT" sz="3000" smtClean="0"/>
              <a:t/>
            </a:r>
            <a:br>
              <a:rPr lang="it-IT" sz="3000" smtClean="0"/>
            </a:br>
            <a:r>
              <a:rPr lang="tr-TR" sz="3000" smtClean="0"/>
              <a:t>or Power Take-Off</a:t>
            </a:r>
          </a:p>
          <a:p>
            <a:pPr marL="0" indent="0">
              <a:spcBef>
                <a:spcPts val="2400"/>
              </a:spcBef>
              <a:spcAft>
                <a:spcPts val="0"/>
              </a:spcAft>
              <a:buNone/>
            </a:pPr>
            <a:r>
              <a:rPr lang="tr-TR" sz="3000" smtClean="0"/>
              <a:t>Variable Component </a:t>
            </a:r>
            <a:r>
              <a:rPr lang="it-IT" sz="3000" smtClean="0"/>
              <a:t/>
            </a:r>
            <a:br>
              <a:rPr lang="it-IT" sz="3000" smtClean="0"/>
            </a:br>
            <a:r>
              <a:rPr lang="tr-TR" sz="3000" smtClean="0"/>
              <a:t>(Run Arrow Through Symbol at 45°)</a:t>
            </a:r>
          </a:p>
          <a:p>
            <a:pPr marL="0" indent="0">
              <a:spcBef>
                <a:spcPts val="2400"/>
              </a:spcBef>
              <a:spcAft>
                <a:spcPts val="0"/>
              </a:spcAft>
              <a:buNone/>
            </a:pPr>
            <a:r>
              <a:rPr lang="tr-TR" sz="3000" smtClean="0"/>
              <a:t>Pressure Compensated Units </a:t>
            </a:r>
            <a:r>
              <a:rPr lang="it-IT" sz="3000" smtClean="0"/>
              <a:t/>
            </a:r>
            <a:br>
              <a:rPr lang="it-IT" sz="3000" smtClean="0"/>
            </a:br>
            <a:r>
              <a:rPr lang="tr-TR" sz="3000" smtClean="0"/>
              <a:t>(Arrow Parallel to Short Side of Symbol)</a:t>
            </a:r>
            <a:endParaRPr lang="tr-TR" sz="3000" dirty="0"/>
          </a:p>
        </p:txBody>
      </p:sp>
      <p:pic>
        <p:nvPicPr>
          <p:cNvPr id="3" name="Resim 2" descr="flexible lin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1" t="-7935" r="-19257" b="-23445"/>
          <a:stretch/>
        </p:blipFill>
        <p:spPr bwMode="auto">
          <a:xfrm>
            <a:off x="509305" y="972436"/>
            <a:ext cx="1272834" cy="526054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Resim 3" descr="statio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30" t="-51995" r="-9330" b="-51995"/>
          <a:stretch/>
        </p:blipFill>
        <p:spPr bwMode="auto">
          <a:xfrm>
            <a:off x="495301" y="1952911"/>
            <a:ext cx="1300842" cy="661306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Resim 4" descr="variable component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041" t="-1" r="-111041" b="-18524"/>
          <a:stretch/>
        </p:blipFill>
        <p:spPr bwMode="auto">
          <a:xfrm>
            <a:off x="500461" y="3068638"/>
            <a:ext cx="1295682" cy="579666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" name="Gruppo 8"/>
          <p:cNvGrpSpPr/>
          <p:nvPr/>
        </p:nvGrpSpPr>
        <p:grpSpPr>
          <a:xfrm>
            <a:off x="515938" y="4229103"/>
            <a:ext cx="1280205" cy="612946"/>
            <a:chOff x="515938" y="4229103"/>
            <a:chExt cx="1280205" cy="612946"/>
          </a:xfrm>
        </p:grpSpPr>
        <p:pic>
          <p:nvPicPr>
            <p:cNvPr id="6" name="Resim 5" descr="pressure compensated unit1?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530" t="-13709" r="-19530" b="-13709"/>
            <a:stretch/>
          </p:blipFill>
          <p:spPr bwMode="auto">
            <a:xfrm>
              <a:off x="515938" y="4229103"/>
              <a:ext cx="779105" cy="612946"/>
            </a:xfrm>
            <a:prstGeom prst="roundRect">
              <a:avLst>
                <a:gd name="adj" fmla="val 8594"/>
              </a:avLst>
            </a:prstGeom>
            <a:solidFill>
              <a:srgbClr val="FCFCFC"/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Resim 6" descr="pressure compensated unit2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101" t="-3908" r="-33101" b="-3908"/>
            <a:stretch/>
          </p:blipFill>
          <p:spPr bwMode="auto">
            <a:xfrm>
              <a:off x="1175376" y="4229103"/>
              <a:ext cx="620767" cy="612946"/>
            </a:xfrm>
            <a:prstGeom prst="roundRect">
              <a:avLst>
                <a:gd name="adj" fmla="val 8594"/>
              </a:avLst>
            </a:prstGeom>
            <a:solidFill>
              <a:srgbClr val="FCFCFC"/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34691528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>
          <a:xfrm>
            <a:off x="1461406" y="1730962"/>
            <a:ext cx="8304213" cy="3078844"/>
          </a:xfrm>
        </p:spPr>
        <p:txBody>
          <a:bodyPr/>
          <a:lstStyle/>
          <a:p>
            <a:pPr marL="0" indent="0">
              <a:spcBef>
                <a:spcPts val="3600"/>
              </a:spcBef>
              <a:buNone/>
            </a:pPr>
            <a:r>
              <a:rPr lang="tr-TR" smtClean="0"/>
              <a:t>Temperature Cause or Effect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tr-TR" smtClean="0"/>
              <a:t>Reservoir Vented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tr-TR" smtClean="0"/>
              <a:t>Reservoir Pressurized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tr-TR" smtClean="0"/>
              <a:t>Line, to Reservoir Above Fluid Level</a:t>
            </a:r>
            <a:endParaRPr lang="tr-TR" dirty="0"/>
          </a:p>
        </p:txBody>
      </p:sp>
      <p:pic>
        <p:nvPicPr>
          <p:cNvPr id="6" name="Resim 5" descr="above fluid level lin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930" t="-25005" r="-194930" b="-25005"/>
          <a:stretch/>
        </p:blipFill>
        <p:spPr bwMode="auto">
          <a:xfrm>
            <a:off x="515938" y="4639170"/>
            <a:ext cx="869040" cy="514386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Resim 2" descr="temperature cause or effect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594" r="-170594"/>
          <a:stretch/>
        </p:blipFill>
        <p:spPr bwMode="auto">
          <a:xfrm>
            <a:off x="544514" y="1339076"/>
            <a:ext cx="840464" cy="476250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Resim 3" descr="vented reservoi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17" t="-29657" r="-29817" b="-29657"/>
          <a:stretch/>
        </p:blipFill>
        <p:spPr bwMode="auto">
          <a:xfrm>
            <a:off x="543724" y="2465614"/>
            <a:ext cx="841254" cy="455240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Resim 4" descr="pressurized reservoir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088" t="-26019" r="-36088" b="-26019"/>
          <a:stretch/>
        </p:blipFill>
        <p:spPr bwMode="auto">
          <a:xfrm>
            <a:off x="503015" y="3584122"/>
            <a:ext cx="881963" cy="448930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58628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68" t="24691" r="-12368" b="6762"/>
          <a:stretch/>
        </p:blipFill>
        <p:spPr>
          <a:xfrm>
            <a:off x="-1507958" y="2759241"/>
            <a:ext cx="15207916" cy="5550569"/>
          </a:xfrm>
          <a:prstGeom prst="rect">
            <a:avLst/>
          </a:prstGeom>
          <a:solidFill>
            <a:srgbClr val="6A6A6A"/>
          </a:solidFill>
          <a:effectLst>
            <a:softEdge rad="1270000"/>
          </a:effectLst>
        </p:spPr>
      </p:pic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>
          <a:xfrm>
            <a:off x="1665518" y="1273629"/>
            <a:ext cx="8385856" cy="1795009"/>
          </a:xfrm>
        </p:spPr>
        <p:txBody>
          <a:bodyPr/>
          <a:lstStyle/>
          <a:p>
            <a:pPr marL="0" indent="0">
              <a:spcBef>
                <a:spcPts val="4200"/>
              </a:spcBef>
              <a:buNone/>
            </a:pPr>
            <a:r>
              <a:rPr lang="tr-TR" smtClean="0"/>
              <a:t>Line, to Reservoir Below Fluid Level</a:t>
            </a:r>
          </a:p>
          <a:p>
            <a:pPr marL="0" indent="0">
              <a:spcBef>
                <a:spcPts val="4200"/>
              </a:spcBef>
              <a:buNone/>
            </a:pPr>
            <a:r>
              <a:rPr lang="tr-TR" smtClean="0"/>
              <a:t>Vented Manifold</a:t>
            </a:r>
            <a:endParaRPr lang="tr-TR" dirty="0"/>
          </a:p>
        </p:txBody>
      </p:sp>
      <p:pic>
        <p:nvPicPr>
          <p:cNvPr id="3" name="Resim 2" descr="below fluid level lin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885" t="-52646" r="-74885" b="-52646"/>
          <a:stretch/>
        </p:blipFill>
        <p:spPr bwMode="auto">
          <a:xfrm>
            <a:off x="515938" y="1266030"/>
            <a:ext cx="1092300" cy="547512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Resim 3" descr="vented manifol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44" t="-33022" r="-83344" b="-33022"/>
          <a:stretch/>
        </p:blipFill>
        <p:spPr bwMode="auto">
          <a:xfrm>
            <a:off x="515938" y="2490674"/>
            <a:ext cx="1092300" cy="632626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73075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PUMPS (Hydraulic)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0"/>
          </p:nvPr>
        </p:nvSpPr>
        <p:spPr>
          <a:xfrm>
            <a:off x="2041073" y="2462201"/>
            <a:ext cx="6686550" cy="2175113"/>
          </a:xfrm>
        </p:spPr>
        <p:txBody>
          <a:bodyPr/>
          <a:lstStyle/>
          <a:p>
            <a:pPr marL="0" indent="0">
              <a:spcBef>
                <a:spcPts val="6000"/>
              </a:spcBef>
              <a:buNone/>
            </a:pPr>
            <a:r>
              <a:rPr lang="tr-TR" smtClean="0"/>
              <a:t>Fixed Displacement</a:t>
            </a:r>
          </a:p>
          <a:p>
            <a:pPr marL="0" indent="0">
              <a:spcBef>
                <a:spcPts val="6000"/>
              </a:spcBef>
              <a:buNone/>
            </a:pPr>
            <a:r>
              <a:rPr lang="tr-TR" smtClean="0"/>
              <a:t>Variable Displacement</a:t>
            </a:r>
            <a:endParaRPr lang="tr-TR" dirty="0"/>
          </a:p>
        </p:txBody>
      </p:sp>
      <p:pic>
        <p:nvPicPr>
          <p:cNvPr id="4" name="Resim 3" descr="fixed dispacement pum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876" t="-30412" r="-91876" b="-30412"/>
          <a:stretch/>
        </p:blipFill>
        <p:spPr bwMode="auto">
          <a:xfrm>
            <a:off x="515938" y="2352854"/>
            <a:ext cx="1378402" cy="811878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Resim 4" descr="variable displacement pump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797" t="-24328" r="-127797" b="-24328"/>
          <a:stretch/>
        </p:blipFill>
        <p:spPr bwMode="auto">
          <a:xfrm>
            <a:off x="515938" y="3761683"/>
            <a:ext cx="1378402" cy="778782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54966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Motors and cyl</a:t>
            </a:r>
            <a:r>
              <a:rPr lang="it-IT" smtClean="0"/>
              <a:t>i</a:t>
            </a:r>
            <a:r>
              <a:rPr lang="tr-TR" smtClean="0"/>
              <a:t>nders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0"/>
          </p:nvPr>
        </p:nvSpPr>
        <p:spPr>
          <a:xfrm>
            <a:off x="1604201" y="1728198"/>
            <a:ext cx="8657024" cy="3879371"/>
          </a:xfrm>
        </p:spPr>
        <p:txBody>
          <a:bodyPr/>
          <a:lstStyle/>
          <a:p>
            <a:pPr marL="0" indent="0">
              <a:spcBef>
                <a:spcPts val="3600"/>
              </a:spcBef>
              <a:buNone/>
            </a:pPr>
            <a:r>
              <a:rPr lang="tr-TR" sz="3200" smtClean="0"/>
              <a:t>Hydraulic Motor Fixed Displacement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tr-TR" sz="3200" smtClean="0"/>
              <a:t>Hydraulic Motor Variable -Displacement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tr-TR" sz="3200" smtClean="0"/>
              <a:t>Cylinder, single acting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tr-TR" sz="3200" smtClean="0"/>
              <a:t>Cylinder, Double Acting - Single End Rod</a:t>
            </a:r>
            <a:endParaRPr lang="tr-TR" sz="3200" dirty="0"/>
          </a:p>
        </p:txBody>
      </p:sp>
      <p:pic>
        <p:nvPicPr>
          <p:cNvPr id="4" name="Resim 3" descr="Fixed displacement motor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114" t="-4677" r="-62868" b="-4677"/>
          <a:stretch/>
        </p:blipFill>
        <p:spPr bwMode="auto">
          <a:xfrm>
            <a:off x="542813" y="1769023"/>
            <a:ext cx="1038676" cy="552046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Resim 4" descr="variable displacement motor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30" t="-8609" r="-71030" b="-8609"/>
          <a:stretch/>
        </p:blipFill>
        <p:spPr bwMode="auto">
          <a:xfrm>
            <a:off x="542813" y="2734728"/>
            <a:ext cx="1038676" cy="558252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sim 5" descr="single acting cylinde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96" t="-38201" r="-6796" b="-38201"/>
          <a:stretch/>
        </p:blipFill>
        <p:spPr bwMode="auto">
          <a:xfrm>
            <a:off x="542813" y="3539836"/>
            <a:ext cx="1038676" cy="621676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Resim 6" descr="single end rod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29" t="-43812" r="-35729" b="-43812"/>
          <a:stretch/>
        </p:blipFill>
        <p:spPr bwMode="auto">
          <a:xfrm>
            <a:off x="553757" y="4506690"/>
            <a:ext cx="1027732" cy="732726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49689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>
          <a:xfrm>
            <a:off x="1918607" y="1391444"/>
            <a:ext cx="8704262" cy="3338059"/>
          </a:xfrm>
        </p:spPr>
        <p:txBody>
          <a:bodyPr/>
          <a:lstStyle/>
          <a:p>
            <a:pPr marL="0" indent="0">
              <a:spcBef>
                <a:spcPts val="4200"/>
              </a:spcBef>
              <a:buNone/>
            </a:pPr>
            <a:r>
              <a:rPr lang="tr-TR" sz="3200" smtClean="0"/>
              <a:t>Cylinder, Double Acting - Double End Rod</a:t>
            </a:r>
          </a:p>
          <a:p>
            <a:pPr marL="0" indent="0">
              <a:spcBef>
                <a:spcPts val="4200"/>
              </a:spcBef>
              <a:buNone/>
            </a:pPr>
            <a:r>
              <a:rPr lang="tr-TR" sz="3200" smtClean="0"/>
              <a:t>Cylinder, Double Acting Adjustable Cushion - Advance Only</a:t>
            </a:r>
          </a:p>
          <a:p>
            <a:pPr marL="0" indent="0">
              <a:spcBef>
                <a:spcPts val="4200"/>
              </a:spcBef>
              <a:buNone/>
            </a:pPr>
            <a:r>
              <a:rPr lang="tr-TR" sz="3200" smtClean="0"/>
              <a:t>Cylinder, Double Acting Differential Piston</a:t>
            </a:r>
            <a:endParaRPr lang="tr-TR" sz="3200" dirty="0" smtClean="0"/>
          </a:p>
        </p:txBody>
      </p:sp>
      <p:pic>
        <p:nvPicPr>
          <p:cNvPr id="3" name="Resim 2" descr="double end ro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73" t="-65666" r="-19073" b="-65666"/>
          <a:stretch/>
        </p:blipFill>
        <p:spPr bwMode="auto">
          <a:xfrm>
            <a:off x="515938" y="1347388"/>
            <a:ext cx="1210582" cy="661028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Resim 3" descr="adjustable cushio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97" t="-35600" r="-20097" b="-35600"/>
          <a:stretch/>
        </p:blipFill>
        <p:spPr bwMode="auto">
          <a:xfrm>
            <a:off x="515938" y="2685372"/>
            <a:ext cx="1281926" cy="684892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Resim 4" descr="differential pistio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272" t="-38308" r="-35272" b="-38308"/>
          <a:stretch/>
        </p:blipFill>
        <p:spPr bwMode="auto">
          <a:xfrm>
            <a:off x="515938" y="4063546"/>
            <a:ext cx="1283288" cy="706548"/>
          </a:xfrm>
          <a:prstGeom prst="roundRect">
            <a:avLst>
              <a:gd name="adj" fmla="val 8594"/>
            </a:avLst>
          </a:prstGeom>
          <a:solidFill>
            <a:srgbClr val="FCFCFC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51316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UNINETTUNO(WIDE)">
  <a:themeElements>
    <a:clrScheme name="Personalizzato 7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C000"/>
      </a:hlink>
      <a:folHlink>
        <a:srgbClr val="BF9000"/>
      </a:folHlink>
    </a:clrScheme>
    <a:fontScheme name="Lubalin Graph Book">
      <a:majorFont>
        <a:latin typeface="ITC Lubalin Graph Std Book"/>
        <a:ea typeface=""/>
        <a:cs typeface=""/>
      </a:majorFont>
      <a:minorFont>
        <a:latin typeface="ITC Lubalin Graph Std Book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NETTUNO(WIDE)" id="{4CB9E72B-C6ED-4826-BB1C-F6521DF9AC5D}" vid="{F3E8FDC3-095E-4267-8BA5-956550E8530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UNINETTUNO(WIDE)</Template>
  <TotalTime>9375</TotalTime>
  <Words>193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MS PGothic</vt:lpstr>
      <vt:lpstr>Arial</vt:lpstr>
      <vt:lpstr>Calibri</vt:lpstr>
      <vt:lpstr>ITC Lubalin Graph Std Book</vt:lpstr>
      <vt:lpstr>Zapf Dingbats</vt:lpstr>
      <vt:lpstr>UNINETTUNO(WIDE)</vt:lpstr>
      <vt:lpstr>HYDRAULIC  SYMBOLS</vt:lpstr>
      <vt:lpstr>Lines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PUMPS (Hydraulic)</vt:lpstr>
      <vt:lpstr>Motors and cylinders</vt:lpstr>
      <vt:lpstr>Presentazione standard di PowerPoint</vt:lpstr>
      <vt:lpstr>MISCELLANEOUS UNITS</vt:lpstr>
      <vt:lpstr>Presentazione standard di PowerPoint</vt:lpstr>
      <vt:lpstr>Presentazione standard di PowerPoint</vt:lpstr>
      <vt:lpstr>Presentazione standard di PowerPoint</vt:lpstr>
      <vt:lpstr>VALVES</vt:lpstr>
      <vt:lpstr>Quiz</vt:lpstr>
      <vt:lpstr>HYDRAULIC  SYMBOLS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LEZIONE</dc:title>
  <dc:creator>Gabriel D'Amico</dc:creator>
  <cp:lastModifiedBy>Gabriel D'Amico</cp:lastModifiedBy>
  <cp:revision>1178</cp:revision>
  <cp:lastPrinted>2018-11-12T10:10:05Z</cp:lastPrinted>
  <dcterms:created xsi:type="dcterms:W3CDTF">2018-09-18T10:27:30Z</dcterms:created>
  <dcterms:modified xsi:type="dcterms:W3CDTF">2019-09-23T14:24:07Z</dcterms:modified>
</cp:coreProperties>
</file>