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3" r:id="rId4"/>
    <p:sldId id="266" r:id="rId5"/>
    <p:sldId id="270" r:id="rId6"/>
    <p:sldId id="269" r:id="rId7"/>
    <p:sldId id="271" r:id="rId8"/>
    <p:sldId id="272" r:id="rId9"/>
    <p:sldId id="275" r:id="rId1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 Missikoff" initials="MM" lastIdx="1" clrIdx="0">
    <p:extLst>
      <p:ext uri="{19B8F6BF-5375-455C-9EA6-DF929625EA0E}">
        <p15:presenceInfo xmlns:p15="http://schemas.microsoft.com/office/powerpoint/2012/main" userId="ed7430882a023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3E3"/>
    <a:srgbClr val="547B7C"/>
    <a:srgbClr val="586553"/>
    <a:srgbClr val="6A6A6A"/>
    <a:srgbClr val="E6E6E6"/>
    <a:srgbClr val="0000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030" autoAdjust="0"/>
  </p:normalViewPr>
  <p:slideViewPr>
    <p:cSldViewPr snapToGrid="0" showGuides="1">
      <p:cViewPr varScale="1">
        <p:scale>
          <a:sx n="58" d="100"/>
          <a:sy n="58" d="100"/>
        </p:scale>
        <p:origin x="9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25213" y="9599271"/>
            <a:ext cx="472462" cy="3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A88D89-6783-4478-889D-EB9822713668}" type="slidenum">
              <a:rPr lang="en-US" altLang="it-IT"/>
              <a:pPr/>
              <a:t>‹#›</a:t>
            </a:fld>
            <a:endParaRPr lang="en-US" altLang="it-IT" dirty="0"/>
          </a:p>
        </p:txBody>
      </p:sp>
      <p:sp>
        <p:nvSpPr>
          <p:cNvPr id="7" name="Segnaposto intestazione 1"/>
          <p:cNvSpPr txBox="1">
            <a:spLocks/>
          </p:cNvSpPr>
          <p:nvPr/>
        </p:nvSpPr>
        <p:spPr>
          <a:xfrm>
            <a:off x="371354" y="163683"/>
            <a:ext cx="2964542" cy="794132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Ingegneria </a:t>
            </a:r>
            <a:b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</a:br>
            <a: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impianti industriali</a:t>
            </a:r>
            <a:b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</a:br>
            <a:r>
              <a:rPr lang="it-IT" sz="1200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Prof. Ferrari</a:t>
            </a:r>
          </a:p>
        </p:txBody>
      </p:sp>
      <p:sp>
        <p:nvSpPr>
          <p:cNvPr id="8" name="Segnaposto intestazione 1"/>
          <p:cNvSpPr txBox="1">
            <a:spLocks/>
          </p:cNvSpPr>
          <p:nvPr/>
        </p:nvSpPr>
        <p:spPr>
          <a:xfrm>
            <a:off x="3246688" y="163683"/>
            <a:ext cx="3321381" cy="794131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altLang="it-IT" sz="1200" b="1" dirty="0">
                <a:latin typeface="ITC Lubalin Graph Std Book" panose="02060502020205020404" pitchFamily="18" charset="0"/>
                <a:cs typeface="Arial" pitchFamily="34" charset="0"/>
              </a:rPr>
              <a:t>Lezione 20</a:t>
            </a:r>
            <a:br>
              <a:rPr lang="it-IT" altLang="it-IT" sz="1200" b="1" dirty="0">
                <a:latin typeface="ITC Lubalin Graph Std Book" panose="02060502020205020404" pitchFamily="18" charset="0"/>
                <a:cs typeface="Arial" pitchFamily="34" charset="0"/>
              </a:rPr>
            </a:br>
            <a:r>
              <a:rPr lang="it-IT" sz="1200" dirty="0"/>
              <a:t>LINEE DI TENDENZE FUTURE </a:t>
            </a:r>
            <a:br>
              <a:rPr lang="it-IT" sz="1200" dirty="0"/>
            </a:br>
            <a:r>
              <a:rPr lang="it-IT" sz="1200" dirty="0"/>
              <a:t>NEGLI IMPIANTI INDUSTRIALI</a:t>
            </a:r>
            <a:endParaRPr lang="it-IT" altLang="it-IT" sz="1200" dirty="0">
              <a:latin typeface="ITC Lubalin Graph Std Book" panose="02060502020205020404" pitchFamily="18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68990" y="8788573"/>
            <a:ext cx="3494113" cy="283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800" dirty="0">
                <a:solidFill>
                  <a:srgbClr val="000000"/>
                </a:solidFill>
                <a:latin typeface="ITC Lubalin Graph Std Book" panose="02060502020205020404" pitchFamily="18" charset="0"/>
              </a:rPr>
              <a:t>Copyright © Università Telematica Internazionale UNINETTUNO</a:t>
            </a:r>
            <a:endParaRPr lang="en-US" altLang="it-IT" sz="3700" dirty="0">
              <a:solidFill>
                <a:schemeClr val="bg2"/>
              </a:solidFill>
              <a:latin typeface="ITC Lubalin Graph Std Book" panose="02060502020205020404" pitchFamily="18" charset="0"/>
            </a:endParaRPr>
          </a:p>
        </p:txBody>
      </p:sp>
      <p:pic>
        <p:nvPicPr>
          <p:cNvPr id="10" name="Picture 10" descr="logo_UT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6" y="8755120"/>
            <a:ext cx="1952759" cy="4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4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E941-664E-4795-89A0-4C7FA13232B3}" type="datetimeFigureOut">
              <a:rPr lang="it-IT" smtClean="0"/>
              <a:t>27/08/2019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00FC-CDF3-4EA6-B5AC-D4E59F80B33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0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5938" y="728663"/>
            <a:ext cx="11160125" cy="23399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0902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-1" y="728663"/>
            <a:ext cx="8554065" cy="699404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>
            <a:lvl1pPr>
              <a:lnSpc>
                <a:spcPct val="100000"/>
              </a:lnSpc>
              <a:defRPr sz="3600"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9269507" cy="3879371"/>
          </a:xfrm>
          <a:prstGeom prst="rect">
            <a:avLst/>
          </a:prstGeom>
        </p:spPr>
        <p:txBody>
          <a:bodyPr anchor="t"/>
          <a:lstStyle>
            <a:lvl1pPr marL="714375" indent="-714375">
              <a:lnSpc>
                <a:spcPct val="100000"/>
              </a:lnSpc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932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9" y="728663"/>
            <a:ext cx="11160124" cy="4968875"/>
          </a:xfrm>
          <a:prstGeom prst="rect">
            <a:avLst/>
          </a:prstGeom>
        </p:spPr>
        <p:txBody>
          <a:bodyPr anchor="ctr"/>
          <a:lstStyle>
            <a:lvl1pPr marL="714375" indent="-7143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6468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891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1999" cy="56975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5400" dirty="0">
                <a:latin typeface="ITC Lubalin Graph Std Book" panose="02060502020205020404" pitchFamily="18" charset="0"/>
              </a:rPr>
              <a:t>RIEPILOGO</a:t>
            </a:r>
            <a:br>
              <a:rPr lang="it-IT" sz="5400" dirty="0">
                <a:latin typeface="ITC Lubalin Graph Std Book" panose="02060502020205020404" pitchFamily="18" charset="0"/>
              </a:rPr>
            </a:br>
            <a:r>
              <a:rPr lang="it-IT" sz="5400" dirty="0">
                <a:latin typeface="ITC Lubalin Graph Std Book" panose="02060502020205020404" pitchFamily="18" charset="0"/>
              </a:rPr>
              <a:t>SPUNTI</a:t>
            </a:r>
            <a:r>
              <a:rPr lang="it-IT" sz="5400" baseline="0" dirty="0">
                <a:latin typeface="ITC Lubalin Graph Std Book" panose="02060502020205020404" pitchFamily="18" charset="0"/>
              </a:rPr>
              <a:t> DI RIFLESSIONE</a:t>
            </a:r>
            <a:endParaRPr lang="it-IT" sz="5400" dirty="0">
              <a:latin typeface="ITC Lubalin Graph Std Book" panose="02060502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22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C71-89BD-4BB5-B9BA-89C6A78C968C}" type="datetime1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1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69A-2310-4191-8188-A98A7D578D13}" type="datetime1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8367252" y="0"/>
            <a:ext cx="3824748" cy="6858000"/>
          </a:xfrm>
          <a:prstGeom prst="rect">
            <a:avLst/>
          </a:prstGeom>
          <a:blipFill dpi="0" rotWithShape="1">
            <a:blip r:embed="rId12">
              <a:alphaModFix amt="20000"/>
              <a:biLevel thresh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4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33">
          <p15:clr>
            <a:srgbClr val="F26B43"/>
          </p15:clr>
        </p15:guide>
        <p15:guide id="4" pos="7355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48" y="2720522"/>
            <a:ext cx="11160125" cy="1007181"/>
          </a:xfr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/>
          <a:p>
            <a:pPr algn="l"/>
            <a:r>
              <a:rPr lang="it-IT" sz="5600" dirty="0">
                <a:solidFill>
                  <a:schemeClr val="tx1"/>
                </a:solidFill>
                <a:latin typeface="Arial"/>
                <a:cs typeface="Arial"/>
              </a:rPr>
              <a:t>Air-</a:t>
            </a:r>
            <a:r>
              <a:rPr lang="it-IT" sz="5600" dirty="0" err="1">
                <a:solidFill>
                  <a:schemeClr val="tx1"/>
                </a:solidFill>
                <a:latin typeface="Arial"/>
                <a:cs typeface="Arial"/>
              </a:rPr>
              <a:t>Conditioning</a:t>
            </a:r>
            <a:r>
              <a:rPr lang="it-IT" sz="5600" dirty="0">
                <a:solidFill>
                  <a:schemeClr val="tx1"/>
                </a:solidFill>
                <a:latin typeface="Arial"/>
                <a:cs typeface="Arial"/>
              </a:rPr>
              <a:t> - </a:t>
            </a:r>
            <a:r>
              <a:rPr lang="it-IT" sz="5600" dirty="0" err="1">
                <a:solidFill>
                  <a:schemeClr val="tx1"/>
                </a:solidFill>
                <a:latin typeface="Arial"/>
                <a:cs typeface="Arial"/>
              </a:rPr>
              <a:t>Terminology</a:t>
            </a:r>
            <a:endParaRPr lang="it-IT" sz="5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806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wrap="square" lIns="900000" tIns="72000" rIns="720000" bIns="72000" anchor="t">
            <a:spAutoFit/>
          </a:bodyPr>
          <a:lstStyle/>
          <a:p>
            <a:r>
              <a:rPr lang="it-IT" dirty="0" err="1">
                <a:latin typeface="Arial"/>
                <a:cs typeface="Arial"/>
              </a:rPr>
              <a:t>Important</a:t>
            </a:r>
            <a:r>
              <a:rPr lang="it-IT" dirty="0">
                <a:latin typeface="Arial"/>
                <a:cs typeface="Arial"/>
              </a:rPr>
              <a:t> </a:t>
            </a:r>
            <a:r>
              <a:rPr lang="it-IT" dirty="0" err="1">
                <a:latin typeface="Arial"/>
                <a:cs typeface="Arial"/>
              </a:rPr>
              <a:t>Terms</a:t>
            </a:r>
            <a:endParaRPr lang="en-US" dirty="0" err="1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9" y="1818166"/>
            <a:ext cx="4820832" cy="4549383"/>
          </a:xfrm>
        </p:spPr>
        <p:txBody>
          <a:bodyPr/>
          <a:lstStyle/>
          <a:p>
            <a:r>
              <a:rPr lang="it-IT" dirty="0" err="1">
                <a:latin typeface="Arial"/>
                <a:cs typeface="Arial"/>
              </a:rPr>
              <a:t>Refrigeration</a:t>
            </a:r>
            <a:r>
              <a:rPr lang="it-IT" dirty="0">
                <a:latin typeface="Arial"/>
                <a:cs typeface="Arial"/>
              </a:rPr>
              <a:t> </a:t>
            </a:r>
            <a:r>
              <a:rPr lang="it-IT" dirty="0" err="1">
                <a:latin typeface="Arial"/>
                <a:cs typeface="Arial"/>
              </a:rPr>
              <a:t>Cycle</a:t>
            </a:r>
            <a:endParaRPr lang="it-IT" dirty="0" err="1">
              <a:latin typeface="ITC Lubalin Graph Std Book"/>
              <a:cs typeface="Arial" panose="020B0604020202020204" pitchFamily="34" charset="0"/>
            </a:endParaRPr>
          </a:p>
          <a:p>
            <a:r>
              <a:rPr lang="it-IT" dirty="0" err="1">
                <a:latin typeface="Arial"/>
                <a:cs typeface="Arial"/>
              </a:rPr>
              <a:t>Evaporation</a:t>
            </a:r>
            <a:endParaRPr lang="it-IT" dirty="0" err="1">
              <a:latin typeface="ITC Lubalin Graph Std Book"/>
              <a:cs typeface="Arial" panose="020B0604020202020204" pitchFamily="34" charset="0"/>
            </a:endParaRPr>
          </a:p>
          <a:p>
            <a:r>
              <a:rPr lang="it-IT" err="1">
                <a:latin typeface="Arial"/>
                <a:cs typeface="Arial"/>
              </a:rPr>
              <a:t>Compression</a:t>
            </a:r>
            <a:endParaRPr lang="it-IT" err="1">
              <a:latin typeface="ITC Lubalin Graph Std Book"/>
              <a:cs typeface="Arial" panose="020B0604020202020204" pitchFamily="34" charset="0"/>
            </a:endParaRPr>
          </a:p>
          <a:p>
            <a:r>
              <a:rPr lang="it-IT" err="1">
                <a:latin typeface="Arial"/>
                <a:cs typeface="Arial"/>
              </a:rPr>
              <a:t>Condensation</a:t>
            </a:r>
            <a:endParaRPr lang="it-IT" err="1">
              <a:latin typeface="ITC Lubalin Graph Std Book"/>
              <a:cs typeface="Arial" panose="020B0604020202020204" pitchFamily="34" charset="0"/>
            </a:endParaRPr>
          </a:p>
          <a:p>
            <a:r>
              <a:rPr lang="it-IT" dirty="0" err="1">
                <a:latin typeface="Arial"/>
                <a:cs typeface="Arial"/>
              </a:rPr>
              <a:t>Refrigerant</a:t>
            </a:r>
            <a:endParaRPr lang="it-IT" dirty="0" err="1">
              <a:latin typeface="ITC Lubalin Graph Std Book"/>
              <a:cs typeface="Arial" panose="020B0604020202020204" pitchFamily="34" charset="0"/>
            </a:endParaRPr>
          </a:p>
          <a:p>
            <a:r>
              <a:rPr lang="it-IT" dirty="0" err="1">
                <a:latin typeface="Arial"/>
                <a:cs typeface="Arial"/>
              </a:rPr>
              <a:t>Cooling</a:t>
            </a:r>
            <a:r>
              <a:rPr lang="it-IT" dirty="0">
                <a:latin typeface="Arial"/>
                <a:cs typeface="Arial"/>
              </a:rPr>
              <a:t> </a:t>
            </a:r>
            <a:r>
              <a:rPr lang="it-IT" dirty="0" err="1">
                <a:latin typeface="Arial"/>
                <a:cs typeface="Arial"/>
              </a:rPr>
              <a:t>Capacity</a:t>
            </a:r>
            <a:endParaRPr lang="it-IT" dirty="0" err="1"/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6763FE-82E0-4157-9FB9-12A2E21A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773" y="1953658"/>
            <a:ext cx="5010839" cy="36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975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wrap="square" lIns="900000" tIns="72000" rIns="720000" bIns="72000" anchor="t">
            <a:spAutoFit/>
          </a:bodyPr>
          <a:lstStyle/>
          <a:p>
            <a:r>
              <a:rPr lang="it-IT" dirty="0" err="1">
                <a:latin typeface="Arial"/>
                <a:cs typeface="Arial"/>
              </a:rPr>
              <a:t>Refrigeration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Cycle</a:t>
            </a:r>
            <a:endParaRPr lang="it-IT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71022" y="4644962"/>
            <a:ext cx="11483522" cy="2093633"/>
          </a:xfrm>
        </p:spPr>
        <p:txBody>
          <a:bodyPr/>
          <a:lstStyle/>
          <a:p>
            <a:pPr marL="571500" indent="-571500"/>
            <a:r>
              <a:rPr lang="it-IT" dirty="0">
                <a:latin typeface="Arial"/>
                <a:cs typeface="Arial"/>
              </a:rPr>
              <a:t>A </a:t>
            </a:r>
            <a:r>
              <a:rPr lang="it-IT" dirty="0" err="1">
                <a:latin typeface="Arial"/>
                <a:cs typeface="Arial"/>
              </a:rPr>
              <a:t>Closed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cycle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err="1">
                <a:latin typeface="Arial"/>
                <a:cs typeface="Arial"/>
              </a:rPr>
              <a:t>evaporation</a:t>
            </a:r>
            <a:r>
              <a:rPr lang="it-IT" dirty="0">
                <a:latin typeface="Arial"/>
                <a:cs typeface="Arial"/>
              </a:rPr>
              <a:t>, </a:t>
            </a:r>
            <a:r>
              <a:rPr lang="it-IT" dirty="0" err="1">
                <a:latin typeface="Arial"/>
                <a:cs typeface="Arial"/>
              </a:rPr>
              <a:t>compression</a:t>
            </a:r>
            <a:r>
              <a:rPr lang="it-IT" dirty="0">
                <a:latin typeface="Arial"/>
                <a:cs typeface="Arial"/>
              </a:rPr>
              <a:t>, and </a:t>
            </a:r>
            <a:r>
              <a:rPr lang="it-IT" dirty="0" err="1">
                <a:latin typeface="Arial"/>
                <a:cs typeface="Arial"/>
              </a:rPr>
              <a:t>condensation</a:t>
            </a:r>
            <a:r>
              <a:rPr lang="it-IT" dirty="0">
                <a:latin typeface="Arial"/>
                <a:cs typeface="Arial"/>
              </a:rPr>
              <a:t>.</a:t>
            </a:r>
          </a:p>
          <a:p>
            <a:pPr marL="571500" indent="-571500"/>
            <a:r>
              <a:rPr lang="it-IT" dirty="0">
                <a:latin typeface="Arial"/>
                <a:cs typeface="Arial"/>
              </a:rPr>
              <a:t>Transfer of </a:t>
            </a:r>
            <a:r>
              <a:rPr lang="it-IT" dirty="0" err="1">
                <a:latin typeface="Arial"/>
                <a:cs typeface="Arial"/>
              </a:rPr>
              <a:t>Heat</a:t>
            </a:r>
            <a:r>
              <a:rPr lang="it-IT" dirty="0">
                <a:latin typeface="Arial"/>
                <a:cs typeface="Arial"/>
              </a:rPr>
              <a:t> energy </a:t>
            </a:r>
            <a:r>
              <a:rPr lang="it-IT" dirty="0" err="1">
                <a:latin typeface="Arial"/>
                <a:cs typeface="Arial"/>
              </a:rPr>
              <a:t>between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two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environments</a:t>
            </a:r>
            <a:r>
              <a:rPr lang="it-IT" dirty="0">
                <a:latin typeface="Arial"/>
                <a:cs typeface="Arial"/>
              </a:rPr>
              <a:t>.</a:t>
            </a:r>
            <a:endParaRPr lang="it-IT" dirty="0">
              <a:latin typeface="Arial"/>
              <a:cs typeface="Arial" panose="020B0604020202020204" pitchFamily="34" charset="0"/>
            </a:endParaRPr>
          </a:p>
          <a:p>
            <a:endParaRPr lang="it-IT" dirty="0">
              <a:latin typeface="ITC Lubalin Graph Std Book"/>
              <a:cs typeface="Arial" panose="020B0604020202020204" pitchFamily="34" charset="0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3A3C9-5F09-4260-A086-F5BE497CE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78" y="1576459"/>
            <a:ext cx="4975652" cy="293583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39B102FF-0D5B-4279-AA0B-277E4C91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15" y="1573632"/>
            <a:ext cx="5258717" cy="29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561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586" y="1611680"/>
            <a:ext cx="10009876" cy="2676661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28663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 err="1">
                <a:latin typeface="Arial"/>
                <a:cs typeface="Arial"/>
              </a:rPr>
              <a:t>Evaporation</a:t>
            </a:r>
            <a:endParaRPr lang="it-IT" sz="3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413133" y="4406594"/>
            <a:ext cx="11203005" cy="2368187"/>
          </a:xfrm>
          <a:prstGeom prst="rect">
            <a:avLst/>
          </a:prstGeom>
        </p:spPr>
        <p:txBody>
          <a:bodyPr anchor="t"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process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of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liquid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becoming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vapor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/gas and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takes place in evaporator coil of an air-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conditioner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This part of the system gets cold to the touch (about 7°C/ 45°F) during 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it’s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operation.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714375" indent="-714375" algn="just">
              <a:lnSpc>
                <a:spcPct val="100000"/>
              </a:lnSpc>
              <a:buFont typeface="Zapf Dingbats"/>
              <a:buChar char="➤"/>
            </a:pPr>
            <a:endParaRPr lang="it-IT" sz="36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16179893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 err="1">
                <a:latin typeface="Arial"/>
                <a:cs typeface="Arial"/>
              </a:rPr>
              <a:t>Compression</a:t>
            </a:r>
            <a:endParaRPr lang="it-IT" sz="3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257060" y="4250522"/>
            <a:ext cx="11442853" cy="2405503"/>
          </a:xfrm>
          <a:prstGeom prst="rect">
            <a:avLst/>
          </a:prstGeom>
        </p:spPr>
        <p:txBody>
          <a:bodyPr anchor="t"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process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of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reducing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the volume of a gas/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vapor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called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compression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compressor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pumps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gaseous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refrigerant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to a high pressure and temperature.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SzPct val="80000"/>
              <a:buNone/>
            </a:pPr>
            <a:endParaRPr lang="it-IT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28B015D4-2401-402B-9651-95DF4176D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032" y="1636923"/>
            <a:ext cx="7718539" cy="27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6242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913" y="1771088"/>
            <a:ext cx="6437286" cy="3086893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 err="1">
                <a:latin typeface="Arial"/>
                <a:cs typeface="Arial"/>
              </a:rPr>
              <a:t>Condensation</a:t>
            </a:r>
            <a:endParaRPr lang="it-IT" sz="3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247880" y="4856449"/>
            <a:ext cx="11800446" cy="2000959"/>
          </a:xfrm>
          <a:prstGeom prst="rect">
            <a:avLst/>
          </a:prstGeom>
        </p:spPr>
        <p:txBody>
          <a:bodyPr anchor="t"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 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process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of gas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turning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into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liquid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state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called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condensation</a:t>
            </a:r>
            <a:endParaRPr lang="en-US" dirty="0" err="1">
              <a:solidFill>
                <a:schemeClr val="accent1">
                  <a:lumMod val="50000"/>
                </a:schemeClr>
              </a:solidFill>
              <a:latin typeface="ITC Lubalin Graph Std Book"/>
              <a:cs typeface="Arial" panose="020B0604020202020204" pitchFamily="34" charset="0"/>
            </a:endParaRP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allows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refrigerant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to transfer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heat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without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mixing. </a:t>
            </a:r>
            <a:endParaRPr lang="it-IT" sz="36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23762059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2356" y="1650050"/>
            <a:ext cx="3308466" cy="4511140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 err="1">
                <a:latin typeface="Arial"/>
                <a:cs typeface="Arial"/>
              </a:rPr>
              <a:t>Refrigerant</a:t>
            </a:r>
            <a:endParaRPr lang="it-IT" sz="3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799269"/>
            <a:ext cx="8308255" cy="5168900"/>
          </a:xfrm>
          <a:prstGeom prst="rect">
            <a:avLst/>
          </a:prstGeom>
        </p:spPr>
        <p:txBody>
          <a:bodyPr anchor="t"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working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fluid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in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refrigeration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cycle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called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refrigerant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Modern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AC's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hydro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flouro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carbons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that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are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inflammable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non-corrosive.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Most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widely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used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refrigerant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in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residential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AC's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nowadays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are R32. 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91620765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 err="1">
                <a:latin typeface="Arial"/>
                <a:cs typeface="Arial"/>
              </a:rPr>
              <a:t>Cooling</a:t>
            </a:r>
            <a:r>
              <a:rPr lang="it-IT" sz="3600" dirty="0">
                <a:latin typeface="Arial"/>
                <a:cs typeface="Arial"/>
              </a:rPr>
              <a:t> </a:t>
            </a:r>
            <a:r>
              <a:rPr lang="it-IT" sz="3600" dirty="0" err="1">
                <a:latin typeface="Arial"/>
                <a:cs typeface="Arial"/>
              </a:rPr>
              <a:t>Capacity</a:t>
            </a:r>
            <a:r>
              <a:rPr lang="it-IT" sz="3600" dirty="0">
                <a:latin typeface="Arial"/>
                <a:cs typeface="Arial"/>
              </a:rPr>
              <a:t> - </a:t>
            </a:r>
            <a:r>
              <a:rPr lang="it-IT" sz="3600" dirty="0" err="1">
                <a:latin typeface="Arial"/>
                <a:cs typeface="Arial"/>
              </a:rPr>
              <a:t>Units</a:t>
            </a:r>
            <a:endParaRPr lang="it-IT" sz="3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624288" y="3525245"/>
            <a:ext cx="10766004" cy="3332756"/>
          </a:xfrm>
          <a:prstGeom prst="rect">
            <a:avLst/>
          </a:prstGeom>
        </p:spPr>
        <p:txBody>
          <a:bodyPr anchor="t"/>
          <a:lstStyle/>
          <a:p>
            <a:pPr marL="0" indent="0" algn="just">
              <a:lnSpc>
                <a:spcPct val="100000"/>
              </a:lnSpc>
              <a:buSzPct val="80000"/>
              <a:buNone/>
            </a:pPr>
            <a:endParaRPr lang="it-IT" sz="3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BTU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or British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thermal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unit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generally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used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to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measure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Cooling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capacity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It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can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also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be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measured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in 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Tons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and 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Watts</a:t>
            </a: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0123E-BC28-43F7-BEAF-558BC4A98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38666"/>
              </p:ext>
            </p:extLst>
          </p:nvPr>
        </p:nvGraphicFramePr>
        <p:xfrm>
          <a:off x="743638" y="2102385"/>
          <a:ext cx="10470051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0017">
                  <a:extLst>
                    <a:ext uri="{9D8B030D-6E8A-4147-A177-3AD203B41FA5}">
                      <a16:colId xmlns:a16="http://schemas.microsoft.com/office/drawing/2014/main" val="299238326"/>
                    </a:ext>
                  </a:extLst>
                </a:gridCol>
                <a:gridCol w="3490017">
                  <a:extLst>
                    <a:ext uri="{9D8B030D-6E8A-4147-A177-3AD203B41FA5}">
                      <a16:colId xmlns:a16="http://schemas.microsoft.com/office/drawing/2014/main" val="3689634546"/>
                    </a:ext>
                  </a:extLst>
                </a:gridCol>
                <a:gridCol w="3490017">
                  <a:extLst>
                    <a:ext uri="{9D8B030D-6E8A-4147-A177-3AD203B41FA5}">
                      <a16:colId xmlns:a16="http://schemas.microsoft.com/office/drawing/2014/main" val="3095703859"/>
                    </a:ext>
                  </a:extLst>
                </a:gridCol>
              </a:tblGrid>
              <a:tr h="63346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Ton</a:t>
                      </a:r>
                      <a:endParaRPr lang="en-US" sz="3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Kilo 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BTUs/</a:t>
                      </a:r>
                      <a:r>
                        <a:rPr lang="en-US" sz="36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06573"/>
                  </a:ext>
                </a:extLst>
              </a:tr>
              <a:tr h="633469"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157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68198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/>
                <a:cs typeface="Arial"/>
              </a:rPr>
              <a:t>Quiz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795549"/>
            <a:ext cx="12036830" cy="5062451"/>
          </a:xfrm>
          <a:prstGeom prst="rect">
            <a:avLst/>
          </a:prstGeom>
        </p:spPr>
        <p:txBody>
          <a:bodyPr anchor="t"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01 Ton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equal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to?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      a) 120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Btus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hr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	  b) 1,200 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Btus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hr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	  c) 12,000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Btus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hr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	  d) 120,000 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Btus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hr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09846161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UNINETTUNO(WIDE)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Lubalin Graph Book">
      <a:majorFont>
        <a:latin typeface="ITC Lubalin Graph Std Book"/>
        <a:ea typeface=""/>
        <a:cs typeface=""/>
      </a:majorFont>
      <a:minorFont>
        <a:latin typeface="ITC Lubalin Graph Std Book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NETTUNO(WIDE)" id="{4CB9E72B-C6ED-4826-BB1C-F6521DF9AC5D}" vid="{F3E8FDC3-095E-4267-8BA5-956550E8530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UNINETTUNO(WIDE)</Template>
  <TotalTime>8939</TotalTime>
  <Words>296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UNINETTUNO(WIDE)</vt:lpstr>
      <vt:lpstr>Air-Conditioning - Terminology</vt:lpstr>
      <vt:lpstr>Important Terms</vt:lpstr>
      <vt:lpstr>Refrigeration Cycle</vt:lpstr>
      <vt:lpstr>Evaporation</vt:lpstr>
      <vt:lpstr>Compression</vt:lpstr>
      <vt:lpstr>Condensation</vt:lpstr>
      <vt:lpstr>Refrigerant</vt:lpstr>
      <vt:lpstr>Cooling Capacity - Units</vt:lpstr>
      <vt:lpstr>Quiz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LEZIONE</dc:title>
  <dc:creator>Gabriel D'Amico</dc:creator>
  <cp:lastModifiedBy>RAJESH DARURU</cp:lastModifiedBy>
  <cp:revision>1128</cp:revision>
  <cp:lastPrinted>2018-11-12T10:10:05Z</cp:lastPrinted>
  <dcterms:created xsi:type="dcterms:W3CDTF">2018-09-18T10:27:30Z</dcterms:created>
  <dcterms:modified xsi:type="dcterms:W3CDTF">2019-08-27T21:14:40Z</dcterms:modified>
</cp:coreProperties>
</file>