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70" r:id="rId4"/>
    <p:sldId id="269" r:id="rId5"/>
    <p:sldId id="271" r:id="rId6"/>
    <p:sldId id="278" r:id="rId7"/>
    <p:sldId id="280" r:id="rId8"/>
    <p:sldId id="285" r:id="rId9"/>
    <p:sldId id="286" r:id="rId10"/>
    <p:sldId id="341" r:id="rId11"/>
    <p:sldId id="275" r:id="rId12"/>
    <p:sldId id="342" r:id="rId1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 Missikoff" initials="MM" lastIdx="1" clrIdx="0">
    <p:extLst>
      <p:ext uri="{19B8F6BF-5375-455C-9EA6-DF929625EA0E}">
        <p15:presenceInfo xmlns:p15="http://schemas.microsoft.com/office/powerpoint/2012/main" userId="ed7430882a023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A6A"/>
    <a:srgbClr val="E4E3E3"/>
    <a:srgbClr val="547B7C"/>
    <a:srgbClr val="586553"/>
    <a:srgbClr val="E6E6E6"/>
    <a:srgbClr val="0000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3030" autoAdjust="0"/>
  </p:normalViewPr>
  <p:slideViewPr>
    <p:cSldViewPr snapToGrid="0" showGuides="1">
      <p:cViewPr>
        <p:scale>
          <a:sx n="70" d="100"/>
          <a:sy n="70" d="100"/>
        </p:scale>
        <p:origin x="81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23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92750" y="9556958"/>
            <a:ext cx="1304925" cy="36968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ITC Lubalin Graph Std Book" panose="02060502020205020404" pitchFamily="18" charset="0"/>
              </a:defRPr>
            </a:lvl1pPr>
          </a:lstStyle>
          <a:p>
            <a:pPr>
              <a:defRPr/>
            </a:pPr>
            <a:fld id="{56A48556-37C6-4EA7-80E6-EE9380C2A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03562" y="9238186"/>
            <a:ext cx="3494113" cy="283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it-IT" sz="800">
                <a:solidFill>
                  <a:srgbClr val="000000"/>
                </a:solidFill>
                <a:latin typeface="ITC Lubalin Graph Std Book" panose="02060502020205020404" pitchFamily="18" charset="0"/>
              </a:rPr>
              <a:t>Copyright © Università Telematica Internazionale UNINETTUNO</a:t>
            </a:r>
            <a:endParaRPr lang="en-US" altLang="it-IT" sz="3700">
              <a:solidFill>
                <a:schemeClr val="bg2"/>
              </a:solidFill>
              <a:latin typeface="ITC Lubalin Graph Std Book" panose="02060502020205020404" pitchFamily="18" charset="0"/>
            </a:endParaRPr>
          </a:p>
        </p:txBody>
      </p:sp>
      <p:pic>
        <p:nvPicPr>
          <p:cNvPr id="18" name="Picture 10" descr="logo_UT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1" y="9112202"/>
            <a:ext cx="2240629" cy="5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intestazione 1"/>
          <p:cNvSpPr txBox="1">
            <a:spLocks/>
          </p:cNvSpPr>
          <p:nvPr/>
        </p:nvSpPr>
        <p:spPr>
          <a:xfrm>
            <a:off x="447675" y="378090"/>
            <a:ext cx="2616782" cy="4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it-IT" sz="1200" b="1" smtClean="0">
                <a:latin typeface="ITC Lubalin Graph Std Book" charset="0"/>
                <a:ea typeface="MS PGothic" charset="0"/>
                <a:cs typeface="MS PGothic" charset="0"/>
              </a:rPr>
              <a:t>ErasmusBUS</a:t>
            </a:r>
          </a:p>
          <a:p>
            <a:pPr>
              <a:defRPr/>
            </a:pPr>
            <a:r>
              <a:rPr lang="it-IT" sz="1200" smtClean="0">
                <a:latin typeface="ITC Lubalin Graph Std Book" charset="0"/>
                <a:ea typeface="MS PGothic" charset="0"/>
                <a:cs typeface="MS PGothic" charset="0"/>
              </a:rPr>
              <a:t>Prof</a:t>
            </a:r>
            <a:r>
              <a:rPr lang="it-IT" sz="1200">
                <a:latin typeface="ITC Lubalin Graph Std Book" charset="0"/>
                <a:ea typeface="MS PGothic" charset="0"/>
                <a:cs typeface="MS PGothic" charset="0"/>
              </a:rPr>
              <a:t>. </a:t>
            </a:r>
            <a:r>
              <a:rPr lang="it-IT" sz="1200" smtClean="0">
                <a:latin typeface="ITC Lubalin Graph Std Book" charset="0"/>
                <a:ea typeface="MS PGothic" charset="0"/>
                <a:cs typeface="MS PGothic" charset="0"/>
              </a:rPr>
              <a:t>Naresh Duppala</a:t>
            </a:r>
            <a:endParaRPr lang="it-IT" sz="1200" dirty="0">
              <a:latin typeface="ITC Lubalin Graph Std Book" charset="0"/>
              <a:ea typeface="MS PGothic" charset="0"/>
              <a:cs typeface="MS PGothic" charset="0"/>
            </a:endParaRPr>
          </a:p>
        </p:txBody>
      </p:sp>
      <p:sp>
        <p:nvSpPr>
          <p:cNvPr id="20" name="Segnaposto intestazione 1"/>
          <p:cNvSpPr txBox="1">
            <a:spLocks/>
          </p:cNvSpPr>
          <p:nvPr/>
        </p:nvSpPr>
        <p:spPr>
          <a:xfrm>
            <a:off x="3509992" y="378090"/>
            <a:ext cx="2848100" cy="62491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sz="1200"/>
              <a:t>HYDRAULIC</a:t>
            </a:r>
            <a:br>
              <a:rPr lang="it-IT" sz="1200"/>
            </a:br>
            <a:r>
              <a:rPr lang="it-IT" sz="1200"/>
              <a:t>TERMINOLOGY</a:t>
            </a:r>
            <a:endParaRPr lang="it-IT" altLang="it-IT" sz="1200" dirty="0">
              <a:latin typeface="ITC Lubalin Graph Std Book" panose="02060502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4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E941-664E-4795-89A0-4C7FA13232B3}" type="datetimeFigureOut">
              <a:rPr lang="it-IT" smtClean="0"/>
              <a:t>23/09/2019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00FC-CDF3-4EA6-B5AC-D4E59F80B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0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5938" y="728663"/>
            <a:ext cx="11160125" cy="23399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0902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-1" y="728663"/>
            <a:ext cx="8554065" cy="637849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>
            <a:lvl1pPr>
              <a:lnSpc>
                <a:spcPct val="100000"/>
              </a:lnSpc>
              <a:defRPr sz="3200"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9269507" cy="3879371"/>
          </a:xfrm>
          <a:prstGeom prst="rect">
            <a:avLst/>
          </a:prstGeom>
        </p:spPr>
        <p:txBody>
          <a:bodyPr anchor="t"/>
          <a:lstStyle>
            <a:lvl1pPr marL="714375" indent="-714375">
              <a:lnSpc>
                <a:spcPct val="100000"/>
              </a:lnSpc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932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9" y="728663"/>
            <a:ext cx="11160124" cy="4968875"/>
          </a:xfrm>
          <a:prstGeom prst="rect">
            <a:avLst/>
          </a:prstGeom>
        </p:spPr>
        <p:txBody>
          <a:bodyPr anchor="ctr"/>
          <a:lstStyle>
            <a:lvl1pPr marL="714375" indent="-7143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6468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891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1999" cy="56975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5400" dirty="0">
                <a:latin typeface="ITC Lubalin Graph Std Book" panose="02060502020205020404" pitchFamily="18" charset="0"/>
              </a:rPr>
              <a:t>RIEPILOGO</a:t>
            </a:r>
            <a:br>
              <a:rPr lang="it-IT" sz="5400" dirty="0">
                <a:latin typeface="ITC Lubalin Graph Std Book" panose="02060502020205020404" pitchFamily="18" charset="0"/>
              </a:rPr>
            </a:br>
            <a:r>
              <a:rPr lang="it-IT" sz="5400" dirty="0">
                <a:latin typeface="ITC Lubalin Graph Std Book" panose="02060502020205020404" pitchFamily="18" charset="0"/>
              </a:rPr>
              <a:t>SPUNTI</a:t>
            </a:r>
            <a:r>
              <a:rPr lang="it-IT" sz="5400" baseline="0" dirty="0">
                <a:latin typeface="ITC Lubalin Graph Std Book" panose="02060502020205020404" pitchFamily="18" charset="0"/>
              </a:rPr>
              <a:t> DI RIFLESSIONE</a:t>
            </a:r>
            <a:endParaRPr lang="it-IT" sz="5400" dirty="0">
              <a:latin typeface="ITC Lubalin Graph Std Book" panose="02060502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22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C71-89BD-4BB5-B9BA-89C6A78C968C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1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69A-2310-4191-8188-A98A7D578D13}" type="datetime1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8367252" y="0"/>
            <a:ext cx="3824748" cy="6858000"/>
          </a:xfrm>
          <a:prstGeom prst="rect">
            <a:avLst/>
          </a:prstGeom>
          <a:blipFill dpi="0" rotWithShape="1">
            <a:blip r:embed="rId12">
              <a:alphaModFix amt="20000"/>
              <a:biLevel thresh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4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33">
          <p15:clr>
            <a:srgbClr val="F26B43"/>
          </p15:clr>
        </p15:guide>
        <p15:guide id="4" pos="7355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0" t="1010" r="-12500" b="26855"/>
          <a:stretch/>
        </p:blipFill>
        <p:spPr>
          <a:xfrm>
            <a:off x="-1524000" y="2398480"/>
            <a:ext cx="15240000" cy="5863203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</a:t>
            </a:r>
            <a:br>
              <a:rPr lang="it-IT" smtClean="0"/>
            </a:br>
            <a:r>
              <a:rPr lang="it-IT" smtClean="0"/>
              <a:t>TERMINOLOGY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18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Density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9978397" cy="387937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tr-TR" sz="3000" smtClean="0"/>
              <a:t>The pressure applied by the liquid to the bottom of the container varies depending on the height and density of the liquid. </a:t>
            </a:r>
          </a:p>
          <a:p>
            <a:pPr>
              <a:spcBef>
                <a:spcPts val="2400"/>
              </a:spcBef>
            </a:pPr>
            <a:r>
              <a:rPr lang="tr-TR" sz="3000" smtClean="0"/>
              <a:t>For example, if two identical containers are filled with oil and one with water, the pressure applied to the bottom of the container is </a:t>
            </a:r>
            <a:r>
              <a:rPr lang="it-IT" sz="3000" smtClean="0"/>
              <a:t>high in the case of oil due to its high density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5871771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Quiz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8" y="1817688"/>
            <a:ext cx="9269412" cy="387985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Which of the following is not one of the pressure units?</a:t>
            </a:r>
          </a:p>
          <a:p>
            <a:pPr marL="742950" indent="-742950">
              <a:buSzPct val="100000"/>
              <a:buFont typeface="+mj-lt"/>
              <a:buAutoNum type="alphaUcPeriod"/>
            </a:pPr>
            <a:r>
              <a:rPr lang="en-US" smtClean="0"/>
              <a:t>PSI</a:t>
            </a:r>
          </a:p>
          <a:p>
            <a:pPr marL="742950" indent="-742950">
              <a:buSzPct val="100000"/>
              <a:buFont typeface="+mj-lt"/>
              <a:buAutoNum type="alphaUcPeriod"/>
            </a:pPr>
            <a:r>
              <a:rPr lang="en-US" smtClean="0"/>
              <a:t>Newton</a:t>
            </a:r>
          </a:p>
          <a:p>
            <a:pPr marL="742950" indent="-742950">
              <a:buSzPct val="100000"/>
              <a:buFont typeface="+mj-lt"/>
              <a:buAutoNum type="alphaUcPeriod"/>
            </a:pPr>
            <a:r>
              <a:rPr lang="en-US" smtClean="0"/>
              <a:t>Bar</a:t>
            </a:r>
          </a:p>
          <a:p>
            <a:pPr marL="742950" indent="-742950">
              <a:buSzPct val="100000"/>
              <a:buFont typeface="+mj-lt"/>
              <a:buAutoNum type="alphaUcPeriod"/>
            </a:pPr>
            <a:r>
              <a:rPr lang="en-US" smtClean="0"/>
              <a:t>Pascal</a:t>
            </a:r>
          </a:p>
          <a:p>
            <a:endParaRPr lang="it-IT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8461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0" t="1010" r="-12500" b="26855"/>
          <a:stretch/>
        </p:blipFill>
        <p:spPr>
          <a:xfrm>
            <a:off x="-1524000" y="2398480"/>
            <a:ext cx="15240000" cy="5863203"/>
          </a:xfrm>
          <a:prstGeom prst="rect">
            <a:avLst/>
          </a:prstGeom>
          <a:solidFill>
            <a:srgbClr val="6A6A6A"/>
          </a:solidFill>
          <a:effectLst>
            <a:softEdge rad="12700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HYDRAULIC</a:t>
            </a:r>
            <a:br>
              <a:rPr lang="it-IT" smtClean="0"/>
            </a:br>
            <a:r>
              <a:rPr lang="it-IT" smtClean="0"/>
              <a:t>TERMINOLOGY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2472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Force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tr-TR" sz="3200" smtClean="0"/>
              <a:t>Force is the process of pulling or pressing on an object. </a:t>
            </a:r>
          </a:p>
          <a:p>
            <a:pPr>
              <a:spcBef>
                <a:spcPts val="2400"/>
              </a:spcBef>
            </a:pPr>
            <a:r>
              <a:rPr lang="tr-TR" sz="3200" smtClean="0"/>
              <a:t>Force can cause an object to move, </a:t>
            </a:r>
            <a:r>
              <a:rPr lang="it-IT" sz="3200" smtClean="0"/>
              <a:t/>
            </a:r>
            <a:br>
              <a:rPr lang="it-IT" sz="3200" smtClean="0"/>
            </a:br>
            <a:r>
              <a:rPr lang="tr-TR" sz="3200" smtClean="0"/>
              <a:t>stop, change its speed or direction.</a:t>
            </a:r>
          </a:p>
          <a:p>
            <a:pPr>
              <a:spcBef>
                <a:spcPts val="2400"/>
              </a:spcBef>
            </a:pPr>
            <a:r>
              <a:rPr lang="tr-TR" sz="3200" smtClean="0"/>
              <a:t>According to Newton's Law, </a:t>
            </a:r>
            <a:r>
              <a:rPr lang="it-IT" sz="3200" smtClean="0"/>
              <a:t/>
            </a:r>
            <a:br>
              <a:rPr lang="it-IT" sz="3200" smtClean="0"/>
            </a:br>
            <a:r>
              <a:rPr lang="tr-TR" sz="3200" smtClean="0"/>
              <a:t>Force = mass x acceleration is F = m.a</a:t>
            </a:r>
            <a:r>
              <a:rPr lang="tr-TR" sz="3200" smtClean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58955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Pressure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8" y="1817688"/>
            <a:ext cx="9269412" cy="387985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3200" smtClean="0"/>
              <a:t>The ratio of force which is exerted on a certain/ specific area is called pressure. </a:t>
            </a:r>
            <a:endParaRPr lang="tr-TR" sz="3200" smtClean="0"/>
          </a:p>
          <a:p>
            <a:pPr>
              <a:spcBef>
                <a:spcPts val="3000"/>
              </a:spcBef>
            </a:pPr>
            <a:r>
              <a:rPr lang="en-US" sz="3200" smtClean="0"/>
              <a:t>Pressure of liquids does not depend on the shape of the container.</a:t>
            </a:r>
            <a:endParaRPr lang="it-IT" sz="3200"/>
          </a:p>
          <a:p>
            <a:pPr marL="0" indent="0" algn="ctr">
              <a:spcBef>
                <a:spcPts val="3000"/>
              </a:spcBef>
              <a:buNone/>
            </a:pPr>
            <a:r>
              <a:rPr lang="it-IT" sz="3200" smtClean="0">
                <a:latin typeface="ITC Lubalin Graph Std Medium" panose="02000505030000020004" pitchFamily="50" charset="0"/>
              </a:rPr>
              <a:t>Pressure = Force/ Area </a:t>
            </a:r>
          </a:p>
          <a:p>
            <a:pPr>
              <a:spcBef>
                <a:spcPts val="3000"/>
              </a:spcBef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76162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Area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7" y="1817688"/>
            <a:ext cx="10722677" cy="38798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3000" smtClean="0"/>
              <a:t>Refers to the area where the pressure is applied. </a:t>
            </a:r>
            <a:endParaRPr lang="tr-TR" sz="3000" smtClean="0"/>
          </a:p>
          <a:p>
            <a:pPr>
              <a:spcBef>
                <a:spcPts val="2400"/>
              </a:spcBef>
            </a:pPr>
            <a:r>
              <a:rPr lang="en-US" sz="3000" smtClean="0"/>
              <a:t>The base of the closed container can be expressed as the piston surface on which pressure is generated or the piston surface on which pressure is applied. </a:t>
            </a:r>
            <a:endParaRPr lang="tr-TR" sz="3000" smtClean="0"/>
          </a:p>
          <a:p>
            <a:pPr>
              <a:spcBef>
                <a:spcPts val="2400"/>
              </a:spcBef>
            </a:pPr>
            <a:r>
              <a:rPr lang="en-US" sz="3000" smtClean="0"/>
              <a:t>Pressure and force can be increased or decreased depending on the size of the area.</a:t>
            </a:r>
          </a:p>
          <a:p>
            <a:pPr>
              <a:spcBef>
                <a:spcPts val="2400"/>
              </a:spcBef>
            </a:pPr>
            <a:endParaRPr lang="it-IT" sz="3000" smtClean="0"/>
          </a:p>
          <a:p>
            <a:pPr>
              <a:spcBef>
                <a:spcPts val="2400"/>
              </a:spcBef>
            </a:pPr>
            <a:endParaRPr lang="it-IT" sz="3000" smtClean="0"/>
          </a:p>
          <a:p>
            <a:pPr>
              <a:spcBef>
                <a:spcPts val="2400"/>
              </a:spcBef>
            </a:pP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237620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Thrust Force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8" y="1707281"/>
            <a:ext cx="7713662" cy="3879371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800" smtClean="0"/>
              <a:t>When the pushing force is applied to the liquid in the closed container by the piston rod of the piston having a certain cross-sectional area, the pressure of the liquid increases.</a:t>
            </a:r>
            <a:endParaRPr lang="tr-TR" sz="2800" smtClean="0"/>
          </a:p>
          <a:p>
            <a:pPr>
              <a:spcBef>
                <a:spcPts val="3000"/>
              </a:spcBef>
            </a:pPr>
            <a:r>
              <a:rPr lang="en-US" sz="2800" smtClean="0"/>
              <a:t>Pressure increases with increasing thrust force, pressure decreases with increasing piston cross-sectional area.</a:t>
            </a:r>
            <a:endParaRPr lang="it-IT" sz="2800" smtClean="0"/>
          </a:p>
          <a:p>
            <a:pPr>
              <a:spcBef>
                <a:spcPts val="3000"/>
              </a:spcBef>
            </a:pPr>
            <a:endParaRPr lang="it-IT" sz="2800" smtClean="0"/>
          </a:p>
          <a:p>
            <a:pPr>
              <a:spcBef>
                <a:spcPts val="3000"/>
              </a:spcBef>
            </a:pPr>
            <a:endParaRPr lang="it-IT" sz="2800" smtClean="0"/>
          </a:p>
          <a:p>
            <a:pPr>
              <a:spcBef>
                <a:spcPts val="3000"/>
              </a:spcBef>
            </a:pPr>
            <a:endParaRPr lang="it-IT" sz="2800" dirty="0"/>
          </a:p>
        </p:txBody>
      </p:sp>
      <p:pic>
        <p:nvPicPr>
          <p:cNvPr id="7" name="Picture 2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12435" r="17857" b="17477"/>
          <a:stretch/>
        </p:blipFill>
        <p:spPr bwMode="auto">
          <a:xfrm>
            <a:off x="6964326" y="1562986"/>
            <a:ext cx="3827720" cy="329609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07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Hydro Static </a:t>
            </a:r>
            <a:r>
              <a:rPr lang="tr-TR" smtClean="0"/>
              <a:t>Principle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515938" y="4284921"/>
            <a:ext cx="9269507" cy="122123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Liquids in any container apply pressure to the bottom of the container.</a:t>
            </a:r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8173" y="1695802"/>
            <a:ext cx="5127180" cy="21764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561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515939" y="728663"/>
            <a:ext cx="6185357" cy="4968875"/>
          </a:xfrm>
        </p:spPr>
        <p:txBody>
          <a:bodyPr/>
          <a:lstStyle/>
          <a:p>
            <a:r>
              <a:rPr lang="tr-TR" sz="2800" smtClean="0"/>
              <a:t>The second of the hydrostatic principles is also called Pascal's Law.</a:t>
            </a:r>
          </a:p>
          <a:p>
            <a:r>
              <a:rPr lang="tr-TR" sz="2800" smtClean="0"/>
              <a:t>According to Pascal's Law, the pressure generated by a force applied to a container filled with liquid is transmitted by the liquid to all surfaces of the container.</a:t>
            </a:r>
            <a:endParaRPr lang="tr-TR" sz="2800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296" y="728663"/>
            <a:ext cx="4974767" cy="451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65145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Work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515937" y="1658680"/>
            <a:ext cx="10552555" cy="403885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tr-TR" sz="3000" smtClean="0"/>
              <a:t>The force exerted over a distance indicates </a:t>
            </a:r>
            <a:r>
              <a:rPr lang="it-IT" sz="3000" smtClean="0"/>
              <a:t/>
            </a:r>
            <a:br>
              <a:rPr lang="it-IT" sz="3000" smtClean="0"/>
            </a:br>
            <a:r>
              <a:rPr lang="tr-TR" sz="3000" smtClean="0"/>
              <a:t>the work performed.</a:t>
            </a:r>
          </a:p>
          <a:p>
            <a:pPr>
              <a:spcBef>
                <a:spcPts val="2400"/>
              </a:spcBef>
            </a:pPr>
            <a:r>
              <a:rPr lang="tr-TR" sz="3000" smtClean="0"/>
              <a:t>Since Work = Force x Path, work units are equal </a:t>
            </a:r>
            <a:r>
              <a:rPr lang="it-IT" sz="3000" smtClean="0"/>
              <a:t/>
            </a:r>
            <a:br>
              <a:rPr lang="it-IT" sz="3000" smtClean="0"/>
            </a:br>
            <a:r>
              <a:rPr lang="tr-TR" sz="3000" smtClean="0"/>
              <a:t>to the product of force units and path (length) units.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tr-TR" sz="3000" smtClean="0">
                <a:latin typeface="ITC Lubalin Graph Std Medium" panose="02000505030000020004" pitchFamily="50" charset="0"/>
              </a:rPr>
              <a:t>1 joul = 1 Nm = 0,102 kgm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tr-TR" sz="3000" smtClean="0">
                <a:latin typeface="ITC Lubalin Graph Std Medium" panose="02000505030000020004" pitchFamily="50" charset="0"/>
              </a:rPr>
              <a:t>1 kgm = 10 joul </a:t>
            </a:r>
            <a:endParaRPr lang="tr-TR" sz="3000" dirty="0">
              <a:latin typeface="ITC Lubalin Graph Std Medium" panose="02000505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476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Power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10063457" cy="3879371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tr-TR" sz="3200" smtClean="0"/>
              <a:t>Power is the rate at which work is done or the rate at which energy is transfered from one place to another or transformed from one type to another.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tr-TR" sz="3200" smtClean="0">
                <a:latin typeface="ITC Lubalin Graph Std Medium" panose="02000505030000020004" pitchFamily="50" charset="0"/>
              </a:rPr>
              <a:t>1 W = 0,00135 HP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tr-TR" sz="3200" smtClean="0">
                <a:latin typeface="ITC Lubalin Graph Std Medium" panose="02000505030000020004" pitchFamily="50" charset="0"/>
              </a:rPr>
              <a:t>1 HP = 735,5 W</a:t>
            </a:r>
            <a:endParaRPr lang="tr-TR" sz="3200" dirty="0">
              <a:latin typeface="ITC Lubalin Graph Std Medium" panose="02000505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01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NETTUNO(WIDE)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Lubalin Graph Book">
      <a:majorFont>
        <a:latin typeface="ITC Lubalin Graph Std Book"/>
        <a:ea typeface=""/>
        <a:cs typeface=""/>
      </a:majorFont>
      <a:minorFont>
        <a:latin typeface="ITC Lubalin Graph Std Book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NETTUNO(WIDE)" id="{4CB9E72B-C6ED-4826-BB1C-F6521DF9AC5D}" vid="{F3E8FDC3-095E-4267-8BA5-956550E8530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UNINETTUNO(WIDE)</Template>
  <TotalTime>9281</TotalTime>
  <Words>349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ITC Lubalin Graph Std Book</vt:lpstr>
      <vt:lpstr>ITC Lubalin Graph Std Medium</vt:lpstr>
      <vt:lpstr>Zapf Dingbats</vt:lpstr>
      <vt:lpstr>UNINETTUNO(WIDE)</vt:lpstr>
      <vt:lpstr>HYDRAULIC TERMINOLOGY</vt:lpstr>
      <vt:lpstr>Force</vt:lpstr>
      <vt:lpstr>Pressure</vt:lpstr>
      <vt:lpstr>Area</vt:lpstr>
      <vt:lpstr>Thrust Force</vt:lpstr>
      <vt:lpstr>Hydro Static Principle</vt:lpstr>
      <vt:lpstr>Presentazione standard di PowerPoint</vt:lpstr>
      <vt:lpstr>Work</vt:lpstr>
      <vt:lpstr>Power</vt:lpstr>
      <vt:lpstr>Density</vt:lpstr>
      <vt:lpstr>Quiz</vt:lpstr>
      <vt:lpstr>HYDRAULIC TERMINOLOGY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LEZIONE</dc:title>
  <dc:creator>Gabriel D'Amico</dc:creator>
  <cp:lastModifiedBy>Gabriel D'Amico</cp:lastModifiedBy>
  <cp:revision>1165</cp:revision>
  <cp:lastPrinted>2018-11-12T10:10:05Z</cp:lastPrinted>
  <dcterms:created xsi:type="dcterms:W3CDTF">2018-09-18T10:27:30Z</dcterms:created>
  <dcterms:modified xsi:type="dcterms:W3CDTF">2019-09-23T13:04:37Z</dcterms:modified>
</cp:coreProperties>
</file>