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ha Missikoff" initials="MM" lastIdx="1" clrIdx="0">
    <p:extLst>
      <p:ext uri="{19B8F6BF-5375-455C-9EA6-DF929625EA0E}">
        <p15:presenceInfo xmlns:p15="http://schemas.microsoft.com/office/powerpoint/2012/main" userId="ed7430882a023c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E4E3E3"/>
    <a:srgbClr val="547B7C"/>
    <a:srgbClr val="586553"/>
    <a:srgbClr val="E6E6E6"/>
    <a:srgbClr val="000000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47" autoAdjust="0"/>
    <p:restoredTop sz="93030" autoAdjust="0"/>
  </p:normalViewPr>
  <p:slideViewPr>
    <p:cSldViewPr snapToGrid="0" showGuides="1">
      <p:cViewPr>
        <p:scale>
          <a:sx n="60" d="100"/>
          <a:sy n="60" d="100"/>
        </p:scale>
        <p:origin x="1212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237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92750" y="9556958"/>
            <a:ext cx="1304925" cy="36968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ITC Lubalin Graph Std Book" panose="02060502020205020404" pitchFamily="18" charset="0"/>
              </a:defRPr>
            </a:lvl1pPr>
          </a:lstStyle>
          <a:p>
            <a:pPr>
              <a:defRPr/>
            </a:pPr>
            <a:fld id="{56A48556-37C6-4EA7-80E6-EE9380C2AA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303562" y="9238186"/>
            <a:ext cx="3494113" cy="283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59329" tIns="79666" rIns="159329" bIns="79666">
            <a:spAutoFit/>
          </a:bodyPr>
          <a:lstStyle>
            <a:lvl1pPr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it-IT" sz="800">
                <a:solidFill>
                  <a:srgbClr val="000000"/>
                </a:solidFill>
                <a:latin typeface="ITC Lubalin Graph Std Book" panose="02060502020205020404" pitchFamily="18" charset="0"/>
              </a:rPr>
              <a:t>Copyright © Università Telematica Internazionale UNINETTUNO</a:t>
            </a:r>
            <a:endParaRPr lang="en-US" altLang="it-IT" sz="3700">
              <a:solidFill>
                <a:schemeClr val="bg2"/>
              </a:solidFill>
              <a:latin typeface="ITC Lubalin Graph Std Book" panose="02060502020205020404" pitchFamily="18" charset="0"/>
            </a:endParaRPr>
          </a:p>
        </p:txBody>
      </p:sp>
      <p:pic>
        <p:nvPicPr>
          <p:cNvPr id="18" name="Picture 10" descr="logo_UTI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1" y="9112202"/>
            <a:ext cx="2240629" cy="5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egnaposto intestazione 1"/>
          <p:cNvSpPr txBox="1">
            <a:spLocks/>
          </p:cNvSpPr>
          <p:nvPr/>
        </p:nvSpPr>
        <p:spPr>
          <a:xfrm>
            <a:off x="447675" y="378090"/>
            <a:ext cx="2616782" cy="4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it-IT" sz="1200" b="1" smtClean="0">
                <a:latin typeface="ITC Lubalin Graph Std Book" charset="0"/>
                <a:ea typeface="MS PGothic" charset="0"/>
                <a:cs typeface="MS PGothic" charset="0"/>
              </a:rPr>
              <a:t>ErasmusBUS</a:t>
            </a:r>
          </a:p>
          <a:p>
            <a:pPr>
              <a:defRPr/>
            </a:pPr>
            <a:r>
              <a:rPr lang="it-IT" sz="1200" smtClean="0">
                <a:latin typeface="ITC Lubalin Graph Std Book" charset="0"/>
                <a:ea typeface="MS PGothic" charset="0"/>
                <a:cs typeface="MS PGothic" charset="0"/>
              </a:rPr>
              <a:t>Prof</a:t>
            </a:r>
            <a:r>
              <a:rPr lang="it-IT" sz="1200">
                <a:latin typeface="ITC Lubalin Graph Std Book" charset="0"/>
                <a:ea typeface="MS PGothic" charset="0"/>
                <a:cs typeface="MS PGothic" charset="0"/>
              </a:rPr>
              <a:t>. </a:t>
            </a:r>
            <a:r>
              <a:rPr lang="it-IT" sz="1200" smtClean="0">
                <a:latin typeface="ITC Lubalin Graph Std Book" charset="0"/>
                <a:ea typeface="MS PGothic" charset="0"/>
                <a:cs typeface="MS PGothic" charset="0"/>
              </a:rPr>
              <a:t>Naresh Duppala</a:t>
            </a:r>
            <a:endParaRPr lang="it-IT" sz="1200" dirty="0">
              <a:latin typeface="ITC Lubalin Graph Std Book" charset="0"/>
              <a:ea typeface="MS PGothic" charset="0"/>
              <a:cs typeface="MS PGothic" charset="0"/>
            </a:endParaRPr>
          </a:p>
        </p:txBody>
      </p:sp>
      <p:sp>
        <p:nvSpPr>
          <p:cNvPr id="20" name="Segnaposto intestazione 1"/>
          <p:cNvSpPr txBox="1">
            <a:spLocks/>
          </p:cNvSpPr>
          <p:nvPr/>
        </p:nvSpPr>
        <p:spPr>
          <a:xfrm>
            <a:off x="3509992" y="378090"/>
            <a:ext cx="2848100" cy="62491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sz="1200"/>
              <a:t>HYDRAULIC</a:t>
            </a:r>
            <a:br>
              <a:rPr lang="it-IT" sz="1200"/>
            </a:br>
            <a:r>
              <a:rPr lang="it-IT" sz="1200" smtClean="0"/>
              <a:t>FUNDAMENTALS</a:t>
            </a:r>
          </a:p>
        </p:txBody>
      </p:sp>
    </p:spTree>
    <p:extLst>
      <p:ext uri="{BB962C8B-B14F-4D97-AF65-F5344CB8AC3E}">
        <p14:creationId xmlns:p14="http://schemas.microsoft.com/office/powerpoint/2010/main" val="239014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E941-664E-4795-89A0-4C7FA13232B3}" type="datetimeFigureOut">
              <a:rPr lang="it-IT" smtClean="0"/>
              <a:t>23/09/2019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200FC-CDF3-4EA6-B5AC-D4E59F80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50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5938" y="728663"/>
            <a:ext cx="11160125" cy="233997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0520902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7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con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-1" y="728663"/>
            <a:ext cx="8554065" cy="637849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>
            <a:spAutoFit/>
          </a:bodyPr>
          <a:lstStyle>
            <a:lvl1pPr>
              <a:lnSpc>
                <a:spcPct val="100000"/>
              </a:lnSpc>
              <a:defRPr sz="3200">
                <a:latin typeface="ITC Lubalin Graph Std Book" panose="02060502020205020404" pitchFamily="18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1818166"/>
            <a:ext cx="9269507" cy="3879371"/>
          </a:xfrm>
          <a:prstGeom prst="rect">
            <a:avLst/>
          </a:prstGeom>
        </p:spPr>
        <p:txBody>
          <a:bodyPr anchor="t"/>
          <a:lstStyle>
            <a:lvl1pPr marL="714375" indent="-714375">
              <a:lnSpc>
                <a:spcPct val="100000"/>
              </a:lnSpc>
              <a:buClrTx/>
              <a:buSzPct val="8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  <a:lvl2pPr marL="895350" indent="-5524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2pPr>
            <a:lvl3pPr marL="1257300" indent="-5715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3pPr>
            <a:lvl4pPr marL="1619250" indent="-5905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4pPr>
            <a:lvl5pPr marL="1971675" indent="-6223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19328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senza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9" y="728663"/>
            <a:ext cx="11160124" cy="4968875"/>
          </a:xfrm>
          <a:prstGeom prst="rect">
            <a:avLst/>
          </a:prstGeom>
        </p:spPr>
        <p:txBody>
          <a:bodyPr anchor="ctr"/>
          <a:lstStyle>
            <a:lvl1pPr marL="714375" indent="-7143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8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  <a:lvl2pPr marL="895350" indent="-5524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2pPr>
            <a:lvl3pPr marL="12573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3pPr>
            <a:lvl4pPr marL="1619250" indent="-5905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4pPr>
            <a:lvl5pPr marL="1971675" indent="-6223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06468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58915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12191999" cy="56975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5400" dirty="0">
                <a:latin typeface="ITC Lubalin Graph Std Book" panose="02060502020205020404" pitchFamily="18" charset="0"/>
              </a:rPr>
              <a:t>RIEPILOGO</a:t>
            </a:r>
            <a:br>
              <a:rPr lang="it-IT" sz="5400" dirty="0">
                <a:latin typeface="ITC Lubalin Graph Std Book" panose="02060502020205020404" pitchFamily="18" charset="0"/>
              </a:rPr>
            </a:br>
            <a:r>
              <a:rPr lang="it-IT" sz="5400" dirty="0">
                <a:latin typeface="ITC Lubalin Graph Std Book" panose="02060502020205020404" pitchFamily="18" charset="0"/>
              </a:rPr>
              <a:t>SPUNTI</a:t>
            </a:r>
            <a:r>
              <a:rPr lang="it-IT" sz="5400" baseline="0" dirty="0">
                <a:latin typeface="ITC Lubalin Graph Std Book" panose="02060502020205020404" pitchFamily="18" charset="0"/>
              </a:rPr>
              <a:t> DI RIFLESSIONE</a:t>
            </a:r>
            <a:endParaRPr lang="it-IT" sz="5400" dirty="0">
              <a:latin typeface="ITC Lubalin Graph Std Book" panose="02060502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0221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C71-89BD-4BB5-B9BA-89C6A78C968C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08A8-EF7D-47F9-B87C-6047E70FFC8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1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69A-2310-4191-8188-A98A7D578D13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08A8-EF7D-47F9-B87C-6047E70FFC8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2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8367252" y="0"/>
            <a:ext cx="3824748" cy="6858000"/>
          </a:xfrm>
          <a:prstGeom prst="rect">
            <a:avLst/>
          </a:prstGeom>
          <a:blipFill dpi="0" rotWithShape="1">
            <a:blip r:embed="rId12">
              <a:alphaModFix amt="20000"/>
              <a:biLevel thresh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4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89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933">
          <p15:clr>
            <a:srgbClr val="F26B43"/>
          </p15:clr>
        </p15:guide>
        <p15:guide id="4" pos="7355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00" t="3536" r="-15000" b="23240"/>
          <a:stretch/>
        </p:blipFill>
        <p:spPr>
          <a:xfrm>
            <a:off x="-1828800" y="2310063"/>
            <a:ext cx="15849600" cy="5951620"/>
          </a:xfrm>
          <a:prstGeom prst="rect">
            <a:avLst/>
          </a:prstGeom>
          <a:solidFill>
            <a:srgbClr val="6A6A6A"/>
          </a:solidFill>
          <a:effectLst>
            <a:softEdge rad="1270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938" y="728663"/>
            <a:ext cx="11160125" cy="2207042"/>
          </a:xfrm>
        </p:spPr>
        <p:txBody>
          <a:bodyPr/>
          <a:lstStyle/>
          <a:p>
            <a:r>
              <a:rPr lang="it-IT" smtClean="0"/>
              <a:t>HYDRAULICS</a:t>
            </a:r>
            <a:br>
              <a:rPr lang="it-IT" smtClean="0"/>
            </a:br>
            <a:r>
              <a:rPr lang="it-IT" smtClean="0"/>
              <a:t>FUNDAMENTALS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93121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21" t="12073" r="-15921" b="25757"/>
          <a:stretch/>
        </p:blipFill>
        <p:spPr>
          <a:xfrm>
            <a:off x="-1941095" y="3384884"/>
            <a:ext cx="16074190" cy="5053263"/>
          </a:xfrm>
          <a:prstGeom prst="rect">
            <a:avLst/>
          </a:prstGeom>
          <a:solidFill>
            <a:srgbClr val="6A6A6A"/>
          </a:solidFill>
          <a:effectLst>
            <a:softEdge rad="1270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Hydraulic Fluids - Types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850232" y="1973179"/>
            <a:ext cx="10138610" cy="2777874"/>
          </a:xfrm>
        </p:spPr>
        <p:txBody>
          <a:bodyPr/>
          <a:lstStyle/>
          <a:p>
            <a:pPr marL="0" indent="0">
              <a:buNone/>
            </a:pPr>
            <a:r>
              <a:rPr lang="it-IT" smtClean="0">
                <a:latin typeface="ITC Lubalin Graph Std Medium" panose="02000505030000020004" pitchFamily="50" charset="0"/>
              </a:rPr>
              <a:t>Water Based/ Fire Resistant</a:t>
            </a: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These are mainly used in industries where there is a chance of any hazards. Generates less heat compared to other variants.</a:t>
            </a:r>
          </a:p>
          <a:p>
            <a:pPr marL="0" indent="0">
              <a:buNone/>
            </a:pPr>
            <a:endParaRPr lang="it-IT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51736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21" t="12073" r="-15921" b="25757"/>
          <a:stretch/>
        </p:blipFill>
        <p:spPr>
          <a:xfrm>
            <a:off x="-1941095" y="3384884"/>
            <a:ext cx="16074190" cy="5053263"/>
          </a:xfrm>
          <a:prstGeom prst="rect">
            <a:avLst/>
          </a:prstGeom>
          <a:solidFill>
            <a:srgbClr val="6A6A6A"/>
          </a:solidFill>
          <a:effectLst>
            <a:softEdge rad="1270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Hydraulic Fluids - Types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721895" y="1897564"/>
            <a:ext cx="10459452" cy="2342147"/>
          </a:xfrm>
        </p:spPr>
        <p:txBody>
          <a:bodyPr/>
          <a:lstStyle/>
          <a:p>
            <a:pPr marL="0" indent="0">
              <a:buNone/>
            </a:pPr>
            <a:r>
              <a:rPr lang="it-IT" smtClean="0">
                <a:latin typeface="ITC Lubalin Graph Std Medium" panose="02000505030000020004" pitchFamily="50" charset="0"/>
              </a:rPr>
              <a:t>Synthetic Fluids</a:t>
            </a: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These are also called as man made fluids using raw materials syntesized by chemically modified components or crude oil.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16980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Quiz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it-IT" sz="3200" smtClean="0"/>
              <a:t>A good hydraulic fluid should have?</a:t>
            </a:r>
          </a:p>
          <a:p>
            <a:pPr marL="742950" indent="-742950">
              <a:spcBef>
                <a:spcPts val="1800"/>
              </a:spcBef>
              <a:buSzPct val="100000"/>
              <a:buFont typeface="+mj-lt"/>
              <a:buAutoNum type="alphaUcPeriod"/>
            </a:pPr>
            <a:r>
              <a:rPr lang="it-IT" sz="3200" smtClean="0"/>
              <a:t>Low viscosity, high lubrication.</a:t>
            </a:r>
          </a:p>
          <a:p>
            <a:pPr marL="742950" indent="-742950">
              <a:spcBef>
                <a:spcPts val="1800"/>
              </a:spcBef>
              <a:buSzPct val="100000"/>
              <a:buFont typeface="+mj-lt"/>
              <a:buAutoNum type="alphaUcPeriod"/>
            </a:pPr>
            <a:r>
              <a:rPr lang="it-IT" sz="3200" smtClean="0"/>
              <a:t>High viscosity, poor chemical stability.</a:t>
            </a:r>
          </a:p>
          <a:p>
            <a:pPr marL="742950" indent="-742950">
              <a:spcBef>
                <a:spcPts val="1800"/>
              </a:spcBef>
              <a:buSzPct val="100000"/>
              <a:buFont typeface="+mj-lt"/>
              <a:buAutoNum type="alphaUcPeriod"/>
            </a:pPr>
            <a:r>
              <a:rPr lang="it-IT" sz="3200" smtClean="0"/>
              <a:t>Good viscosity, high chemical stability.</a:t>
            </a:r>
          </a:p>
          <a:p>
            <a:pPr marL="742950" indent="-742950">
              <a:spcBef>
                <a:spcPts val="1800"/>
              </a:spcBef>
              <a:buSzPct val="100000"/>
              <a:buFont typeface="+mj-lt"/>
              <a:buAutoNum type="alphaUcPeriod"/>
            </a:pPr>
            <a:r>
              <a:rPr lang="it-IT" sz="3200" smtClean="0"/>
              <a:t>High chemical stability, low lubrication.</a:t>
            </a:r>
          </a:p>
          <a:p>
            <a:pPr>
              <a:spcBef>
                <a:spcPts val="1800"/>
              </a:spcBef>
            </a:pPr>
            <a:endParaRPr lang="it-IT" sz="3200" smtClean="0"/>
          </a:p>
          <a:p>
            <a:pPr>
              <a:spcBef>
                <a:spcPts val="1800"/>
              </a:spcBef>
            </a:pPr>
            <a:endParaRPr lang="it-IT" sz="3200" smtClean="0"/>
          </a:p>
          <a:p>
            <a:pPr>
              <a:spcBef>
                <a:spcPts val="1800"/>
              </a:spcBef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912216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00" t="3536" r="-15000" b="23240"/>
          <a:stretch/>
        </p:blipFill>
        <p:spPr>
          <a:xfrm>
            <a:off x="-1828800" y="2310063"/>
            <a:ext cx="15849600" cy="5951620"/>
          </a:xfrm>
          <a:prstGeom prst="rect">
            <a:avLst/>
          </a:prstGeom>
          <a:solidFill>
            <a:srgbClr val="6A6A6A"/>
          </a:solidFill>
          <a:effectLst>
            <a:softEdge rad="1270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938" y="728663"/>
            <a:ext cx="11160125" cy="2207042"/>
          </a:xfrm>
        </p:spPr>
        <p:txBody>
          <a:bodyPr/>
          <a:lstStyle/>
          <a:p>
            <a:r>
              <a:rPr lang="it-IT" smtClean="0"/>
              <a:t>HYDRAULICS</a:t>
            </a:r>
            <a:br>
              <a:rPr lang="it-IT" smtClean="0"/>
            </a:br>
            <a:r>
              <a:rPr lang="it-IT" smtClean="0"/>
              <a:t>FUNDAMENTALS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7630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Working Principle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7347283" y="1879225"/>
            <a:ext cx="3577391" cy="3579980"/>
          </a:xfrm>
        </p:spPr>
        <p:txBody>
          <a:bodyPr/>
          <a:lstStyle/>
          <a:p>
            <a:pPr marL="0" indent="0">
              <a:buNone/>
            </a:pPr>
            <a:r>
              <a:rPr lang="it-IT" sz="2800" smtClean="0"/>
              <a:t>Pressure applied </a:t>
            </a:r>
            <a:r>
              <a:rPr lang="it-IT" sz="2800" smtClean="0"/>
              <a:t/>
            </a:r>
            <a:br>
              <a:rPr lang="it-IT" sz="2800" smtClean="0"/>
            </a:br>
            <a:r>
              <a:rPr lang="it-IT" sz="2800" smtClean="0"/>
              <a:t>to </a:t>
            </a:r>
            <a:r>
              <a:rPr lang="it-IT" sz="2800" smtClean="0"/>
              <a:t>any part of a confined fluid transmits equally to every other part in perpendicular direction without any loss.</a:t>
            </a:r>
            <a:endParaRPr lang="it-IT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3A3C9-5F09-4260-A086-F5BE497CE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1592765"/>
            <a:ext cx="6677025" cy="415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83022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B3A3C9-5F09-4260-A086-F5BE497CE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69" y="1482047"/>
            <a:ext cx="6481262" cy="284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30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Hydraulic System - Schematic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5938" y="4443663"/>
            <a:ext cx="11160125" cy="1253874"/>
          </a:xfrm>
        </p:spPr>
        <p:txBody>
          <a:bodyPr/>
          <a:lstStyle/>
          <a:p>
            <a:pPr marL="0" indent="0">
              <a:buNone/>
            </a:pPr>
            <a:r>
              <a:rPr lang="it-IT" sz="3200" smtClean="0"/>
              <a:t>Fundamentally every hydraulic system should consist of a reservoir, actuator, control valves and pipe hoses.</a:t>
            </a:r>
          </a:p>
          <a:p>
            <a:endParaRPr lang="it-IT" sz="3200" smtClean="0"/>
          </a:p>
          <a:p>
            <a:endParaRPr lang="it-IT" sz="3200" smtClean="0"/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929198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Hydraulic Cylinder - Components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6882063" y="1764631"/>
            <a:ext cx="4507832" cy="3932905"/>
          </a:xfrm>
        </p:spPr>
        <p:txBody>
          <a:bodyPr/>
          <a:lstStyle/>
          <a:p>
            <a:pPr marL="0" indent="0">
              <a:buNone/>
            </a:pPr>
            <a:r>
              <a:rPr lang="it-IT" sz="3000" smtClean="0"/>
              <a:t>Hydraulic Cylinders are used to convert fluid power into mechanical motion and its main components are as above</a:t>
            </a:r>
          </a:p>
          <a:p>
            <a:endParaRPr lang="it-IT" sz="3000" smtClean="0"/>
          </a:p>
          <a:p>
            <a:endParaRPr lang="it-IT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70CB4-F07C-47F5-82D2-22A86575C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1764632"/>
            <a:ext cx="6173001" cy="333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683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Single Acting Cylinders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454316" y="1753998"/>
            <a:ext cx="6092505" cy="394354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it-IT" sz="2800" smtClean="0"/>
              <a:t>Single Acting cylinders takes power stroke solely in single direction.</a:t>
            </a:r>
          </a:p>
          <a:p>
            <a:pPr>
              <a:spcBef>
                <a:spcPts val="2400"/>
              </a:spcBef>
            </a:pPr>
            <a:r>
              <a:rPr lang="it-IT" sz="2800" smtClean="0"/>
              <a:t>It either can develop force </a:t>
            </a:r>
            <a:r>
              <a:rPr lang="it-IT" sz="2800" smtClean="0"/>
              <a:t>in </a:t>
            </a:r>
            <a:r>
              <a:rPr lang="it-IT" sz="2800" smtClean="0"/>
              <a:t>forward stroke or backward stroke reckoning in its construction.</a:t>
            </a:r>
          </a:p>
          <a:p>
            <a:pPr>
              <a:spcBef>
                <a:spcPts val="2400"/>
              </a:spcBef>
            </a:pPr>
            <a:endParaRPr lang="it-IT" sz="2800" smtClean="0"/>
          </a:p>
          <a:p>
            <a:pPr>
              <a:spcBef>
                <a:spcPts val="2400"/>
              </a:spcBef>
            </a:pPr>
            <a:endParaRPr lang="it-IT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3A3C9-5F09-4260-A086-F5BE497CE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4275" y="1753998"/>
            <a:ext cx="45720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531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Double Acting Cylinders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650443" y="1684420"/>
            <a:ext cx="5807242" cy="4013116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it-IT" sz="2800" smtClean="0"/>
              <a:t>In a double acting cylinder working fluid acts simultaneously on both sides of the piston.</a:t>
            </a:r>
          </a:p>
          <a:p>
            <a:pPr>
              <a:spcBef>
                <a:spcPts val="3000"/>
              </a:spcBef>
            </a:pPr>
            <a:r>
              <a:rPr lang="it-IT" sz="2800" smtClean="0"/>
              <a:t>Retraction and extension is achieved at each end of the port which is supplied with hydraulic fluid.</a:t>
            </a:r>
          </a:p>
          <a:p>
            <a:pPr>
              <a:spcBef>
                <a:spcPts val="3000"/>
              </a:spcBef>
            </a:pPr>
            <a:endParaRPr lang="it-IT" sz="2800" smtClean="0"/>
          </a:p>
          <a:p>
            <a:pPr>
              <a:spcBef>
                <a:spcPts val="3000"/>
              </a:spcBef>
            </a:pPr>
            <a:endParaRPr lang="it-IT" sz="2800" smtClean="0"/>
          </a:p>
          <a:p>
            <a:pPr>
              <a:spcBef>
                <a:spcPts val="3000"/>
              </a:spcBef>
            </a:pPr>
            <a:endParaRPr lang="it-IT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5938" y="1772652"/>
            <a:ext cx="4775580" cy="358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9519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7" y="1668379"/>
            <a:ext cx="3988173" cy="3752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Hydraulic Fluid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007728" y="1668379"/>
            <a:ext cx="6668336" cy="387937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it-IT" sz="2800" smtClean="0"/>
              <a:t>It plays a vital role in hydraulic system.</a:t>
            </a:r>
          </a:p>
          <a:p>
            <a:pPr>
              <a:spcBef>
                <a:spcPts val="1800"/>
              </a:spcBef>
            </a:pPr>
            <a:r>
              <a:rPr lang="it-IT" sz="2800" smtClean="0"/>
              <a:t>Hydraulic fluid is the medium by which power is transferred in the system.</a:t>
            </a:r>
          </a:p>
          <a:p>
            <a:pPr>
              <a:spcBef>
                <a:spcPts val="1800"/>
              </a:spcBef>
            </a:pPr>
            <a:r>
              <a:rPr lang="it-IT" sz="2800" smtClean="0"/>
              <a:t>Hydraulic cylinders will work more efficiently if the hydraulic fluid has zero compressibility. </a:t>
            </a:r>
          </a:p>
          <a:p>
            <a:pPr>
              <a:spcBef>
                <a:spcPts val="1800"/>
              </a:spcBef>
            </a:pPr>
            <a:endParaRPr lang="it-IT" sz="2800" smtClean="0"/>
          </a:p>
          <a:p>
            <a:pPr>
              <a:spcBef>
                <a:spcPts val="1800"/>
              </a:spcBef>
            </a:pPr>
            <a:endParaRPr lang="it-IT" sz="2800" smtClean="0"/>
          </a:p>
          <a:p>
            <a:pPr>
              <a:spcBef>
                <a:spcPts val="1800"/>
              </a:spcBef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046714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Hydraulic Fluids – Characteristics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380874" y="1577432"/>
            <a:ext cx="7579894" cy="412010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it-IT" sz="2800" b="1" smtClean="0"/>
              <a:t>Viscosity: </a:t>
            </a:r>
            <a:r>
              <a:rPr lang="it-IT" sz="2800" smtClean="0"/>
              <a:t>It </a:t>
            </a:r>
            <a:r>
              <a:rPr lang="it-IT" sz="2800" smtClean="0"/>
              <a:t>is an </a:t>
            </a:r>
            <a:r>
              <a:rPr lang="it-IT" sz="2800" smtClean="0"/>
              <a:t>internal resistance </a:t>
            </a:r>
            <a:br>
              <a:rPr lang="it-IT" sz="2800" smtClean="0"/>
            </a:br>
            <a:r>
              <a:rPr lang="it-IT" sz="2800" smtClean="0"/>
              <a:t>to </a:t>
            </a:r>
            <a:r>
              <a:rPr lang="it-IT" sz="2800" smtClean="0"/>
              <a:t>the flow of the fluid.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2800" b="1" smtClean="0"/>
              <a:t>Viscosity:</a:t>
            </a:r>
            <a:r>
              <a:rPr lang="it-IT" sz="2800" smtClean="0"/>
              <a:t> </a:t>
            </a:r>
            <a:r>
              <a:rPr lang="it-IT" sz="2800" smtClean="0"/>
              <a:t>should </a:t>
            </a:r>
            <a:r>
              <a:rPr lang="it-IT" sz="2800" smtClean="0"/>
              <a:t>neither </a:t>
            </a:r>
            <a:r>
              <a:rPr lang="it-IT" sz="2800" smtClean="0"/>
              <a:t>be </a:t>
            </a:r>
            <a:r>
              <a:rPr lang="it-IT" sz="2800" smtClean="0"/>
              <a:t/>
            </a:r>
            <a:br>
              <a:rPr lang="it-IT" sz="2800" smtClean="0"/>
            </a:br>
            <a:r>
              <a:rPr lang="it-IT" sz="2800" smtClean="0"/>
              <a:t>too </a:t>
            </a:r>
            <a:r>
              <a:rPr lang="it-IT" sz="2800" smtClean="0"/>
              <a:t>high nor be too low.</a:t>
            </a:r>
          </a:p>
          <a:p>
            <a:pPr marL="1619250" indent="0" defTabSz="938213">
              <a:spcBef>
                <a:spcPts val="1200"/>
              </a:spcBef>
              <a:buNone/>
            </a:pPr>
            <a:r>
              <a:rPr lang="it-IT" sz="2800" b="1" smtClean="0"/>
              <a:t>Lubrication:</a:t>
            </a:r>
            <a:r>
              <a:rPr lang="it-IT" sz="2800" smtClean="0"/>
              <a:t> It </a:t>
            </a:r>
            <a:r>
              <a:rPr lang="it-IT" sz="2800" smtClean="0"/>
              <a:t>reduces </a:t>
            </a:r>
            <a:r>
              <a:rPr lang="it-IT" sz="2800" smtClean="0"/>
              <a:t/>
            </a:r>
            <a:br>
              <a:rPr lang="it-IT" sz="2800" smtClean="0"/>
            </a:br>
            <a:r>
              <a:rPr lang="it-IT" sz="2800" smtClean="0"/>
              <a:t>friction </a:t>
            </a:r>
            <a:r>
              <a:rPr lang="it-IT" sz="2800" smtClean="0"/>
              <a:t>between two surfaces.</a:t>
            </a:r>
          </a:p>
          <a:p>
            <a:pPr marL="1619250" indent="0" defTabSz="938213">
              <a:spcBef>
                <a:spcPts val="1200"/>
              </a:spcBef>
              <a:buNone/>
            </a:pPr>
            <a:r>
              <a:rPr lang="it-IT" sz="2800" b="1" smtClean="0"/>
              <a:t>Chemical </a:t>
            </a:r>
            <a:r>
              <a:rPr lang="it-IT" sz="2800" b="1" smtClean="0"/>
              <a:t>Stability:</a:t>
            </a:r>
            <a:r>
              <a:rPr lang="it-IT" sz="2800" smtClean="0"/>
              <a:t> </a:t>
            </a:r>
            <a:br>
              <a:rPr lang="it-IT" sz="2800" smtClean="0"/>
            </a:br>
            <a:r>
              <a:rPr lang="it-IT" sz="2800" smtClean="0"/>
              <a:t>It </a:t>
            </a:r>
            <a:r>
              <a:rPr lang="it-IT" sz="2800" smtClean="0"/>
              <a:t>helps in resisting oxidation.</a:t>
            </a:r>
          </a:p>
          <a:p>
            <a:pPr marL="0" indent="0">
              <a:spcBef>
                <a:spcPts val="1200"/>
              </a:spcBef>
              <a:buNone/>
            </a:pPr>
            <a:endParaRPr lang="it-IT" sz="2800" smtClean="0"/>
          </a:p>
          <a:p>
            <a:pPr marL="0" indent="0">
              <a:spcBef>
                <a:spcPts val="1200"/>
              </a:spcBef>
              <a:buNone/>
            </a:pPr>
            <a:endParaRPr lang="it-IT" sz="2800" smtClean="0"/>
          </a:p>
          <a:p>
            <a:pPr marL="0" indent="0">
              <a:spcBef>
                <a:spcPts val="1200"/>
              </a:spcBef>
              <a:buNone/>
            </a:pPr>
            <a:endParaRPr lang="it-IT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9" y="1481176"/>
            <a:ext cx="24765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30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3" y="3763962"/>
            <a:ext cx="398145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010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21" t="12073" r="-15921" b="25757"/>
          <a:stretch/>
        </p:blipFill>
        <p:spPr>
          <a:xfrm>
            <a:off x="-1941095" y="3384884"/>
            <a:ext cx="16074190" cy="5053263"/>
          </a:xfrm>
          <a:prstGeom prst="rect">
            <a:avLst/>
          </a:prstGeom>
          <a:solidFill>
            <a:srgbClr val="6A6A6A"/>
          </a:solidFill>
          <a:effectLst>
            <a:softEdge rad="1270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Hydraulic Fluids - Types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850232" y="2032627"/>
            <a:ext cx="8373740" cy="2072021"/>
          </a:xfrm>
        </p:spPr>
        <p:txBody>
          <a:bodyPr/>
          <a:lstStyle/>
          <a:p>
            <a:pPr marL="0" indent="0">
              <a:buNone/>
            </a:pPr>
            <a:r>
              <a:rPr lang="it-IT" smtClean="0">
                <a:latin typeface="ITC Lubalin Graph Std Medium" panose="02000505030000020004" pitchFamily="50" charset="0"/>
              </a:rPr>
              <a:t>Petroleum based/ Mineral Based</a:t>
            </a: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These fluids have oil base, higher performance at lower cost.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238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NETTUNO(WIDE)">
  <a:themeElements>
    <a:clrScheme name="Personalizzato 7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BF9000"/>
      </a:folHlink>
    </a:clrScheme>
    <a:fontScheme name="Lubalin Graph Book">
      <a:majorFont>
        <a:latin typeface="ITC Lubalin Graph Std Book"/>
        <a:ea typeface=""/>
        <a:cs typeface=""/>
      </a:majorFont>
      <a:minorFont>
        <a:latin typeface="ITC Lubalin Graph Std Book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NETTUNO(WIDE)" id="{4CB9E72B-C6ED-4826-BB1C-F6521DF9AC5D}" vid="{F3E8FDC3-095E-4267-8BA5-956550E8530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UNINETTUNO(WIDE)</Template>
  <TotalTime>9296</TotalTime>
  <Words>226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MS PGothic</vt:lpstr>
      <vt:lpstr>Arial</vt:lpstr>
      <vt:lpstr>Calibri</vt:lpstr>
      <vt:lpstr>ITC Lubalin Graph Std Book</vt:lpstr>
      <vt:lpstr>ITC Lubalin Graph Std Medium</vt:lpstr>
      <vt:lpstr>Zapf Dingbats</vt:lpstr>
      <vt:lpstr>UNINETTUNO(WIDE)</vt:lpstr>
      <vt:lpstr>HYDRAULICS FUNDAMENTALS</vt:lpstr>
      <vt:lpstr>Working Principle</vt:lpstr>
      <vt:lpstr>Hydraulic System - Schematic</vt:lpstr>
      <vt:lpstr>Hydraulic Cylinder - Components</vt:lpstr>
      <vt:lpstr>Single Acting Cylinders</vt:lpstr>
      <vt:lpstr>Double Acting Cylinders</vt:lpstr>
      <vt:lpstr>Hydraulic Fluid</vt:lpstr>
      <vt:lpstr>Hydraulic Fluids – Characteristics</vt:lpstr>
      <vt:lpstr>Hydraulic Fluids - Types</vt:lpstr>
      <vt:lpstr>Hydraulic Fluids - Types</vt:lpstr>
      <vt:lpstr>Hydraulic Fluids - Types</vt:lpstr>
      <vt:lpstr>Quiz</vt:lpstr>
      <vt:lpstr>HYDRAULICS FUNDAMENTALS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LEZIONE</dc:title>
  <dc:creator>Gabriel D'Amico</dc:creator>
  <cp:lastModifiedBy>Gabriel D'Amico</cp:lastModifiedBy>
  <cp:revision>1169</cp:revision>
  <cp:lastPrinted>2018-11-12T10:10:05Z</cp:lastPrinted>
  <dcterms:created xsi:type="dcterms:W3CDTF">2018-09-18T10:27:30Z</dcterms:created>
  <dcterms:modified xsi:type="dcterms:W3CDTF">2019-09-23T13:04:40Z</dcterms:modified>
</cp:coreProperties>
</file>