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96"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71"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6229D-F736-44B7-B0CA-F423BA55F325}" v="156" dt="2021-04-27T17:58:12.601"/>
    <p1510:client id="{6E77E49E-8430-4B5D-8EE9-3F2EC0D52D68}" v="656" dt="2021-04-25T11:22:41.919"/>
    <p1510:client id="{73DA7DF7-C318-4C9C-BE9F-9B5133433495}" v="13" dt="2021-04-25T13:48:48.427"/>
    <p1510:client id="{7B40E7CC-B6F2-427F-9F6A-A423614C2403}" v="346" dt="2021-04-26T18:49:46.768"/>
    <p1510:client id="{CC22AA81-19F4-45E5-9B7B-BED73909EB57}" v="75" dt="2021-04-25T16:23:06.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6406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6222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024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137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589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435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963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41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97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111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4293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9553897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ineral_oil"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dsauto.com.my/en/2018/11/27/hydraulic-power-steering-explained/" TargetMode="External"/><Relationship Id="rId2" Type="http://schemas.openxmlformats.org/officeDocument/2006/relationships/hyperlink" Target="https://dsauto.com.my/en/2018/11/19/car-steering-system/#basic-car-steering-system-component" TargetMode="External"/><Relationship Id="rId1" Type="http://schemas.openxmlformats.org/officeDocument/2006/relationships/slideLayout" Target="../slideLayouts/slideLayout1.xml"/><Relationship Id="rId5" Type="http://schemas.openxmlformats.org/officeDocument/2006/relationships/hyperlink" Target="https://tr.wikipedia.org/" TargetMode="External"/><Relationship Id="rId4" Type="http://schemas.openxmlformats.org/officeDocument/2006/relationships/hyperlink" Target="https://hydraulicsuspension.com/hydraulic-power-steer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ytimes.com/1978/04/20/archives/fw-davis-invented-power-steering-unit-massachusetts-man-91-patented.html" TargetMode="External"/><Relationship Id="rId2" Type="http://schemas.openxmlformats.org/officeDocument/2006/relationships/hyperlink" Target="https://en.wikipedia.org/wiki/Frederick_W._Lanchester"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6">
            <a:extLst>
              <a:ext uri="{FF2B5EF4-FFF2-40B4-BE49-F238E27FC236}">
                <a16:creationId xmlns:a16="http://schemas.microsoft.com/office/drawing/2014/main" id="{E6E717F6-B72D-45B3-A900-CC31D5C8DC50}"/>
              </a:ext>
            </a:extLst>
          </p:cNvPr>
          <p:cNvPicPr>
            <a:picLocks noChangeAspect="1"/>
          </p:cNvPicPr>
          <p:nvPr/>
        </p:nvPicPr>
        <p:blipFill rotWithShape="1">
          <a:blip r:embed="rId2"/>
          <a:srcRect t="9091" r="16691"/>
          <a:stretch/>
        </p:blipFill>
        <p:spPr>
          <a:xfrm>
            <a:off x="3523488" y="10"/>
            <a:ext cx="8668512" cy="6857990"/>
          </a:xfrm>
          <a:prstGeom prst="rect">
            <a:avLst/>
          </a:prstGeom>
        </p:spPr>
      </p:pic>
      <p:sp>
        <p:nvSpPr>
          <p:cNvPr id="10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3700" b="1" dirty="0">
                <a:latin typeface="Calibri"/>
                <a:cs typeface="Calibri"/>
              </a:rPr>
              <a:t>HYDRAULIC POWER  STEERING SYSTEM (HPS)</a:t>
            </a:r>
            <a:endParaRPr lang="tr-TR" sz="3700" b="1" dirty="0"/>
          </a:p>
          <a:p>
            <a:pPr algn="l"/>
            <a:endParaRPr lang="en-US" sz="3700"/>
          </a:p>
        </p:txBody>
      </p:sp>
      <p:sp>
        <p:nvSpPr>
          <p:cNvPr id="3" name="Subtitle 2"/>
          <p:cNvSpPr>
            <a:spLocks noGrp="1"/>
          </p:cNvSpPr>
          <p:nvPr>
            <p:ph type="subTitle" idx="1"/>
          </p:nvPr>
        </p:nvSpPr>
        <p:spPr>
          <a:xfrm>
            <a:off x="477980" y="4872922"/>
            <a:ext cx="4023359" cy="1208141"/>
          </a:xfrm>
        </p:spPr>
        <p:txBody>
          <a:bodyPr>
            <a:normAutofit/>
          </a:bodyPr>
          <a:lstStyle/>
          <a:p>
            <a:pPr algn="l"/>
            <a:endParaRPr lang="en-US" sz="2000"/>
          </a:p>
        </p:txBody>
      </p:sp>
      <p:sp>
        <p:nvSpPr>
          <p:cNvPr id="107"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8"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3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b="1" kern="1200">
                <a:solidFill>
                  <a:srgbClr val="FFFFFF"/>
                </a:solidFill>
                <a:latin typeface="+mj-lt"/>
                <a:ea typeface="+mj-ea"/>
                <a:cs typeface="+mj-cs"/>
              </a:rPr>
              <a:t>Hydraulic fluid</a:t>
            </a:r>
            <a:endParaRPr lang="en-US" sz="4400" kern="1200">
              <a:solidFill>
                <a:srgbClr val="FFFFFF"/>
              </a:solidFill>
              <a:latin typeface="+mj-lt"/>
              <a:ea typeface="+mj-ea"/>
              <a:cs typeface="+mj-cs"/>
            </a:endParaRPr>
          </a:p>
          <a:p>
            <a:pPr algn="l"/>
            <a:endParaRPr lang="en-US" sz="4400" kern="1200">
              <a:solidFill>
                <a:srgbClr val="FFFFFF"/>
              </a:solidFill>
              <a:latin typeface="+mj-lt"/>
              <a:ea typeface="+mj-ea"/>
              <a:cs typeface="+mj-cs"/>
            </a:endParaRPr>
          </a:p>
        </p:txBody>
      </p:sp>
      <p:sp>
        <p:nvSpPr>
          <p:cNvPr id="7" name="Metin kutusu 6">
            <a:extLst>
              <a:ext uri="{FF2B5EF4-FFF2-40B4-BE49-F238E27FC236}">
                <a16:creationId xmlns:a16="http://schemas.microsoft.com/office/drawing/2014/main" id="{23A19D00-26E1-4DA9-8042-4E7B1FA4BA95}"/>
              </a:ext>
            </a:extLst>
          </p:cNvPr>
          <p:cNvSpPr txBox="1"/>
          <p:nvPr/>
        </p:nvSpPr>
        <p:spPr>
          <a:xfrm>
            <a:off x="6090574" y="801866"/>
            <a:ext cx="5306084" cy="52306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342900" indent="-228600" defTabSz="914400">
              <a:lnSpc>
                <a:spcPct val="90000"/>
              </a:lnSpc>
              <a:spcAft>
                <a:spcPts val="600"/>
              </a:spcAft>
              <a:buFont typeface="Arial" panose="020B0604020202020204" pitchFamily="34" charset="0"/>
              <a:buChar char="•"/>
            </a:pPr>
            <a:r>
              <a:rPr lang="en-US" sz="2200">
                <a:solidFill>
                  <a:srgbClr val="000000"/>
                </a:solidFill>
              </a:rPr>
              <a:t>A hydraulic fluid or hydraulic liquid is the medium by which power is transferred in hydraulic machinery. Common hydraulic fluids are based on </a:t>
            </a:r>
            <a:r>
              <a:rPr lang="en-US" sz="2200">
                <a:solidFill>
                  <a:srgbClr val="000000"/>
                </a:solidFill>
                <a:hlinkClick r:id="rId3"/>
              </a:rPr>
              <a:t>mineral oil.</a:t>
            </a:r>
          </a:p>
          <a:p>
            <a:pPr indent="-228600" defTabSz="914400">
              <a:lnSpc>
                <a:spcPct val="90000"/>
              </a:lnSpc>
              <a:spcAft>
                <a:spcPts val="600"/>
              </a:spcAft>
              <a:buFont typeface="Arial" panose="020B0604020202020204" pitchFamily="34" charset="0"/>
              <a:buChar char="•"/>
            </a:pPr>
            <a:endParaRPr lang="en-US" sz="2200">
              <a:solidFill>
                <a:srgbClr val="000000"/>
              </a:solidFill>
            </a:endParaRPr>
          </a:p>
          <a:p>
            <a:pPr marL="342900" indent="-228600" defTabSz="914400">
              <a:lnSpc>
                <a:spcPct val="90000"/>
              </a:lnSpc>
              <a:spcAft>
                <a:spcPts val="600"/>
              </a:spcAft>
              <a:buFont typeface="Arial" panose="020B0604020202020204" pitchFamily="34" charset="0"/>
              <a:buChar char="•"/>
            </a:pPr>
            <a:r>
              <a:rPr lang="en-US" sz="2200">
                <a:solidFill>
                  <a:srgbClr val="000000"/>
                </a:solidFill>
              </a:rPr>
              <a:t>Power steering fluid is a sub type of hydraulic fluid. Most are mineral oil or silicone based fluids, while some use automatic transmission fluid, made from synthetic base oil.</a:t>
            </a:r>
          </a:p>
          <a:p>
            <a:pPr marL="342900" indent="-228600" defTabSz="914400">
              <a:lnSpc>
                <a:spcPct val="90000"/>
              </a:lnSpc>
              <a:spcAft>
                <a:spcPts val="600"/>
              </a:spcAft>
              <a:buFont typeface="Arial" panose="020B0604020202020204" pitchFamily="34" charset="0"/>
              <a:buChar char="•"/>
            </a:pPr>
            <a:endParaRPr lang="en-US" sz="2200">
              <a:solidFill>
                <a:srgbClr val="000000"/>
              </a:solidFill>
            </a:endParaRPr>
          </a:p>
          <a:p>
            <a:pPr marL="342900" indent="-228600" defTabSz="914400">
              <a:lnSpc>
                <a:spcPct val="90000"/>
              </a:lnSpc>
              <a:spcAft>
                <a:spcPts val="600"/>
              </a:spcAft>
              <a:buFont typeface="Arial" panose="020B0604020202020204" pitchFamily="34" charset="0"/>
              <a:buChar char="•"/>
            </a:pPr>
            <a:r>
              <a:rPr lang="en-US" sz="2200">
                <a:solidFill>
                  <a:srgbClr val="000000"/>
                </a:solidFill>
              </a:rPr>
              <a:t>Use of the wrong type of fluid can lead to failure of the power steering pump.</a:t>
            </a:r>
          </a:p>
          <a:p>
            <a:pPr marL="342900" indent="-228600" defTabSz="914400">
              <a:lnSpc>
                <a:spcPct val="90000"/>
              </a:lnSpc>
              <a:spcAft>
                <a:spcPts val="600"/>
              </a:spcAft>
              <a:buFont typeface="Arial" panose="020B0604020202020204" pitchFamily="34" charset="0"/>
              <a:buChar char="•"/>
            </a:pPr>
            <a:endParaRPr lang="en-US" sz="2200">
              <a:solidFill>
                <a:srgbClr val="000000"/>
              </a:solidFill>
            </a:endParaRPr>
          </a:p>
        </p:txBody>
      </p:sp>
    </p:spTree>
    <p:extLst>
      <p:ext uri="{BB962C8B-B14F-4D97-AF65-F5344CB8AC3E}">
        <p14:creationId xmlns:p14="http://schemas.microsoft.com/office/powerpoint/2010/main" val="320905223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3" descr="eski, birkaç, kirli içeren bir resim&#10;&#10;Açıklama otomatik olarak oluşturuldu">
            <a:extLst>
              <a:ext uri="{FF2B5EF4-FFF2-40B4-BE49-F238E27FC236}">
                <a16:creationId xmlns:a16="http://schemas.microsoft.com/office/drawing/2014/main" id="{040AB872-5EC7-4BDB-BEE0-C52368008C01}"/>
              </a:ext>
            </a:extLst>
          </p:cNvPr>
          <p:cNvPicPr>
            <a:picLocks noChangeAspect="1"/>
          </p:cNvPicPr>
          <p:nvPr/>
        </p:nvPicPr>
        <p:blipFill rotWithShape="1">
          <a:blip r:embed="rId2"/>
          <a:srcRect t="9091" r="13808"/>
          <a:stretch/>
        </p:blipFill>
        <p:spPr>
          <a:xfrm>
            <a:off x="3522468" y="10"/>
            <a:ext cx="8669532" cy="6857990"/>
          </a:xfrm>
          <a:prstGeom prst="rect">
            <a:avLst/>
          </a:prstGeom>
        </p:spPr>
      </p:pic>
      <p:sp>
        <p:nvSpPr>
          <p:cNvPr id="2" name="Title 1"/>
          <p:cNvSpPr>
            <a:spLocks noGrp="1"/>
          </p:cNvSpPr>
          <p:nvPr>
            <p:ph type="ctrTitle"/>
          </p:nvPr>
        </p:nvSpPr>
        <p:spPr>
          <a:xfrm>
            <a:off x="89258" y="1244795"/>
            <a:ext cx="3438144" cy="1124712"/>
          </a:xfrm>
        </p:spPr>
        <p:txBody>
          <a:bodyPr vert="horz" lIns="91440" tIns="45720" rIns="91440" bIns="45720" rtlCol="0" anchor="b">
            <a:normAutofit/>
          </a:bodyPr>
          <a:lstStyle/>
          <a:p>
            <a:pPr algn="l"/>
            <a:r>
              <a:rPr lang="en-US" sz="2800" b="1"/>
              <a:t>Steering fluid reservoir</a:t>
            </a:r>
            <a:endParaRPr lang="en-US" sz="2800"/>
          </a:p>
          <a:p>
            <a:pPr algn="l"/>
            <a:endParaRPr lang="en-US" sz="2800"/>
          </a:p>
        </p:txBody>
      </p:sp>
      <p:sp>
        <p:nvSpPr>
          <p:cNvPr id="7" name="Metin kutusu 6">
            <a:extLst>
              <a:ext uri="{FF2B5EF4-FFF2-40B4-BE49-F238E27FC236}">
                <a16:creationId xmlns:a16="http://schemas.microsoft.com/office/drawing/2014/main" id="{23A19D00-26E1-4DA9-8042-4E7B1FA4BA95}"/>
              </a:ext>
            </a:extLst>
          </p:cNvPr>
          <p:cNvSpPr txBox="1"/>
          <p:nvPr/>
        </p:nvSpPr>
        <p:spPr>
          <a:xfrm>
            <a:off x="141450" y="2791122"/>
            <a:ext cx="3324084" cy="261227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228600" defTabSz="914400">
              <a:lnSpc>
                <a:spcPct val="90000"/>
              </a:lnSpc>
              <a:spcAft>
                <a:spcPts val="600"/>
              </a:spcAft>
              <a:buFont typeface="Arial" panose="020B0604020202020204" pitchFamily="34" charset="0"/>
              <a:buChar char="•"/>
            </a:pPr>
            <a:r>
              <a:rPr lang="en-US" sz="2000" dirty="0"/>
              <a:t>It holds the fluid, and supplies them to the steering pump through rubber hoses.</a:t>
            </a:r>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18571096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69940" y="365124"/>
            <a:ext cx="6172200" cy="1828800"/>
          </a:xfrm>
        </p:spPr>
        <p:txBody>
          <a:bodyPr vert="horz" lIns="91440" tIns="45720" rIns="91440" bIns="45720" rtlCol="0" anchor="ctr">
            <a:normAutofit/>
          </a:bodyPr>
          <a:lstStyle/>
          <a:p>
            <a:pPr algn="l"/>
            <a:r>
              <a:rPr lang="en-US" sz="4400" b="1"/>
              <a:t>Steering pump</a:t>
            </a:r>
            <a:endParaRPr lang="en-US" sz="4400"/>
          </a:p>
          <a:p>
            <a:pPr algn="l"/>
            <a:endParaRPr lang="en-US" sz="4400"/>
          </a:p>
        </p:txBody>
      </p:sp>
      <p:pic>
        <p:nvPicPr>
          <p:cNvPr id="3" name="Resim 3">
            <a:extLst>
              <a:ext uri="{FF2B5EF4-FFF2-40B4-BE49-F238E27FC236}">
                <a16:creationId xmlns:a16="http://schemas.microsoft.com/office/drawing/2014/main" id="{EA178873-3FF1-401B-A20F-A01391F91094}"/>
              </a:ext>
            </a:extLst>
          </p:cNvPr>
          <p:cNvPicPr>
            <a:picLocks noChangeAspect="1"/>
          </p:cNvPicPr>
          <p:nvPr/>
        </p:nvPicPr>
        <p:blipFill rotWithShape="1">
          <a:blip r:embed="rId2"/>
          <a:srcRect t="2516" r="-2" b="2514"/>
          <a:stretch/>
        </p:blipFill>
        <p:spPr>
          <a:xfrm>
            <a:off x="20" y="10"/>
            <a:ext cx="4639713" cy="6857990"/>
          </a:xfrm>
          <a:prstGeom prst="rect">
            <a:avLst/>
          </a:prstGeom>
        </p:spPr>
      </p:pic>
      <p:sp>
        <p:nvSpPr>
          <p:cNvPr id="7" name="Metin kutusu 6">
            <a:extLst>
              <a:ext uri="{FF2B5EF4-FFF2-40B4-BE49-F238E27FC236}">
                <a16:creationId xmlns:a16="http://schemas.microsoft.com/office/drawing/2014/main" id="{23A19D00-26E1-4DA9-8042-4E7B1FA4BA95}"/>
              </a:ext>
            </a:extLst>
          </p:cNvPr>
          <p:cNvSpPr txBox="1"/>
          <p:nvPr/>
        </p:nvSpPr>
        <p:spPr>
          <a:xfrm>
            <a:off x="4955118" y="1936357"/>
            <a:ext cx="6245268" cy="45163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228600" defTabSz="914400">
              <a:lnSpc>
                <a:spcPct val="90000"/>
              </a:lnSpc>
              <a:spcAft>
                <a:spcPts val="600"/>
              </a:spcAft>
              <a:buFont typeface="Arial" panose="020B0604020202020204" pitchFamily="34" charset="0"/>
              <a:buChar char="•"/>
            </a:pPr>
            <a:r>
              <a:rPr lang="en-US" sz="2000" dirty="0"/>
              <a:t>When car’s engine is running, the engine belt turns in a loop and that also turns the steering pump. With that, the pump pulls the steering fluid from the steering fluid reservoir and pressurizes them.</a:t>
            </a:r>
            <a:endParaRPr lang="en-US" sz="2000" dirty="0">
              <a:cs typeface="Calibri"/>
            </a:endParaRPr>
          </a:p>
          <a:p>
            <a:pPr marL="342900" indent="-228600" defTabSz="914400">
              <a:lnSpc>
                <a:spcPct val="90000"/>
              </a:lnSpc>
              <a:spcAft>
                <a:spcPts val="600"/>
              </a:spcAft>
              <a:buFont typeface="Arial" panose="020B0604020202020204" pitchFamily="34" charset="0"/>
              <a:buChar char="•"/>
            </a:pPr>
            <a:endParaRPr lang="en-US" sz="2000" dirty="0">
              <a:cs typeface="Calibri"/>
            </a:endParaRPr>
          </a:p>
          <a:p>
            <a:pPr marL="285750" indent="-228600" defTabSz="914400">
              <a:lnSpc>
                <a:spcPct val="90000"/>
              </a:lnSpc>
              <a:buFont typeface="Arial" panose="020B0604020202020204" pitchFamily="34" charset="0"/>
              <a:buChar char="•"/>
            </a:pPr>
            <a:r>
              <a:rPr lang="en-US" sz="2000" dirty="0"/>
              <a:t>We put low pressure steering fluid in, and high pressure steering fluid comes out of the other end. These high pressure steering fluid then leaves the steering pump, through the steering hoses and into the steering rack, specifically into the rotary valve.</a:t>
            </a:r>
            <a:endParaRPr lang="en-US" sz="2000" dirty="0">
              <a:cs typeface="Calibri"/>
            </a:endParaRPr>
          </a:p>
          <a:p>
            <a:pPr marL="285750" indent="-228600" defTabSz="914400">
              <a:lnSpc>
                <a:spcPct val="90000"/>
              </a:lnSpc>
              <a:buFont typeface="Arial" panose="020B0604020202020204" pitchFamily="34" charset="0"/>
              <a:buChar char="•"/>
            </a:pPr>
            <a:endParaRPr lang="en-US" sz="2000" dirty="0">
              <a:cs typeface="Calibri"/>
            </a:endParaRPr>
          </a:p>
          <a:p>
            <a:pPr marL="342900" indent="-228600" defTabSz="914400">
              <a:lnSpc>
                <a:spcPct val="90000"/>
              </a:lnSpc>
              <a:spcAft>
                <a:spcPts val="600"/>
              </a:spcAft>
              <a:buFont typeface="Arial" panose="020B0604020202020204" pitchFamily="34" charset="0"/>
              <a:buChar char="•"/>
            </a:pPr>
            <a:endParaRPr lang="en-US" sz="2000" dirty="0">
              <a:cs typeface="Calibri"/>
            </a:endParaRPr>
          </a:p>
        </p:txBody>
      </p:sp>
      <p:sp>
        <p:nvSpPr>
          <p:cNvPr id="4" name="Metin kutusu 3">
            <a:extLst>
              <a:ext uri="{FF2B5EF4-FFF2-40B4-BE49-F238E27FC236}">
                <a16:creationId xmlns:a16="http://schemas.microsoft.com/office/drawing/2014/main" id="{726C6174-AB4D-40F7-A9BF-86DF2FE6787F}"/>
              </a:ext>
            </a:extLst>
          </p:cNvPr>
          <p:cNvSpPr txBox="1"/>
          <p:nvPr/>
        </p:nvSpPr>
        <p:spPr>
          <a:xfrm>
            <a:off x="4724400" y="3200400"/>
            <a:ext cx="22421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tr-TR" dirty="0">
              <a:cs typeface="Calibri"/>
            </a:endParaRPr>
          </a:p>
        </p:txBody>
      </p:sp>
    </p:spTree>
    <p:extLst>
      <p:ext uri="{BB962C8B-B14F-4D97-AF65-F5344CB8AC3E}">
        <p14:creationId xmlns:p14="http://schemas.microsoft.com/office/powerpoint/2010/main" val="40157873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12940" y="104166"/>
            <a:ext cx="3200400" cy="949783"/>
          </a:xfrm>
        </p:spPr>
        <p:txBody>
          <a:bodyPr vert="horz" lIns="91440" tIns="45720" rIns="91440" bIns="45720" rtlCol="0" anchor="ctr">
            <a:normAutofit/>
          </a:bodyPr>
          <a:lstStyle/>
          <a:p>
            <a:pPr algn="l"/>
            <a:r>
              <a:rPr lang="en-US" sz="3200" b="1"/>
              <a:t>Rotary Valve</a:t>
            </a:r>
            <a:endParaRPr lang="en-US" sz="3200"/>
          </a:p>
          <a:p>
            <a:pPr algn="l"/>
            <a:endParaRPr lang="en-US" sz="3200"/>
          </a:p>
        </p:txBody>
      </p:sp>
      <p:sp>
        <p:nvSpPr>
          <p:cNvPr id="7" name="Metin kutusu 6">
            <a:extLst>
              <a:ext uri="{FF2B5EF4-FFF2-40B4-BE49-F238E27FC236}">
                <a16:creationId xmlns:a16="http://schemas.microsoft.com/office/drawing/2014/main" id="{23A19D00-26E1-4DA9-8042-4E7B1FA4BA95}"/>
              </a:ext>
            </a:extLst>
          </p:cNvPr>
          <p:cNvSpPr txBox="1"/>
          <p:nvPr/>
        </p:nvSpPr>
        <p:spPr>
          <a:xfrm>
            <a:off x="180585" y="959242"/>
            <a:ext cx="4223357" cy="148079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defTabSz="914400">
              <a:lnSpc>
                <a:spcPct val="90000"/>
              </a:lnSpc>
              <a:spcAft>
                <a:spcPts val="600"/>
              </a:spcAft>
            </a:pPr>
            <a:r>
              <a:rPr lang="en-US" sz="2000" dirty="0"/>
              <a:t>A rotary valve is a highly sensitive metal casing with strategically placed holes that redirects the steering fluid either back to the steering pump or into the steering rack.</a:t>
            </a:r>
            <a:endParaRPr lang="tr-TR" sz="2000" dirty="0"/>
          </a:p>
          <a:p>
            <a:pPr marL="285750" indent="-228600" defTabSz="914400">
              <a:lnSpc>
                <a:spcPct val="90000"/>
              </a:lnSpc>
              <a:buFont typeface="Arial" panose="020B0604020202020204" pitchFamily="34" charset="0"/>
              <a:buChar char="•"/>
            </a:pPr>
            <a:endParaRPr lang="en-US" sz="1500"/>
          </a:p>
          <a:p>
            <a:pPr marL="342900" indent="-228600" defTabSz="914400">
              <a:lnSpc>
                <a:spcPct val="90000"/>
              </a:lnSpc>
              <a:spcAft>
                <a:spcPts val="600"/>
              </a:spcAft>
              <a:buFont typeface="Arial" panose="020B0604020202020204" pitchFamily="34" charset="0"/>
              <a:buChar char="•"/>
            </a:pPr>
            <a:endParaRPr lang="en-US" sz="1500"/>
          </a:p>
          <a:p>
            <a:pPr marL="342900"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buFont typeface="Arial" panose="020B0604020202020204" pitchFamily="34" charset="0"/>
              <a:buChar char="•"/>
            </a:pPr>
            <a:endParaRPr lang="en-US" sz="1500" dirty="0">
              <a:cs typeface="Calibri"/>
            </a:endParaRPr>
          </a:p>
          <a:p>
            <a:pPr marL="285750" indent="-228600" defTabSz="914400">
              <a:lnSpc>
                <a:spcPct val="90000"/>
              </a:lnSpc>
              <a:buFont typeface="Arial" panose="020B0604020202020204" pitchFamily="34" charset="0"/>
              <a:buChar char="•"/>
            </a:pPr>
            <a:endParaRPr lang="en-US" sz="1500"/>
          </a:p>
          <a:p>
            <a:pPr marL="342900" indent="-228600" defTabSz="914400">
              <a:lnSpc>
                <a:spcPct val="90000"/>
              </a:lnSpc>
              <a:spcAft>
                <a:spcPts val="600"/>
              </a:spcAft>
              <a:buFont typeface="Arial" panose="020B0604020202020204" pitchFamily="34" charset="0"/>
              <a:buChar char="•"/>
            </a:pPr>
            <a:endParaRPr lang="en-US" sz="1500"/>
          </a:p>
        </p:txBody>
      </p:sp>
      <p:sp>
        <p:nvSpPr>
          <p:cNvPr id="16"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715A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5">
            <a:extLst>
              <a:ext uri="{FF2B5EF4-FFF2-40B4-BE49-F238E27FC236}">
                <a16:creationId xmlns:a16="http://schemas.microsoft.com/office/drawing/2014/main" id="{ABDEEEB1-155F-4535-82E6-498472670DF7}"/>
              </a:ext>
            </a:extLst>
          </p:cNvPr>
          <p:cNvPicPr>
            <a:picLocks noChangeAspect="1"/>
          </p:cNvPicPr>
          <p:nvPr/>
        </p:nvPicPr>
        <p:blipFill rotWithShape="1">
          <a:blip r:embed="rId2"/>
          <a:srcRect l="2334"/>
          <a:stretch/>
        </p:blipFill>
        <p:spPr>
          <a:xfrm>
            <a:off x="5603706" y="1258529"/>
            <a:ext cx="5638853" cy="4330205"/>
          </a:xfrm>
          <a:prstGeom prst="rect">
            <a:avLst/>
          </a:prstGeom>
        </p:spPr>
      </p:pic>
      <p:sp>
        <p:nvSpPr>
          <p:cNvPr id="4" name="Metin kutusu 3">
            <a:extLst>
              <a:ext uri="{FF2B5EF4-FFF2-40B4-BE49-F238E27FC236}">
                <a16:creationId xmlns:a16="http://schemas.microsoft.com/office/drawing/2014/main" id="{726C6174-AB4D-40F7-A9BF-86DF2FE6787F}"/>
              </a:ext>
            </a:extLst>
          </p:cNvPr>
          <p:cNvSpPr txBox="1"/>
          <p:nvPr/>
        </p:nvSpPr>
        <p:spPr>
          <a:xfrm>
            <a:off x="4724400" y="3200400"/>
            <a:ext cx="22421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tr-TR" dirty="0">
              <a:cs typeface="Calibri"/>
            </a:endParaRPr>
          </a:p>
        </p:txBody>
      </p:sp>
      <p:sp>
        <p:nvSpPr>
          <p:cNvPr id="6" name="Metin kutusu 5">
            <a:extLst>
              <a:ext uri="{FF2B5EF4-FFF2-40B4-BE49-F238E27FC236}">
                <a16:creationId xmlns:a16="http://schemas.microsoft.com/office/drawing/2014/main" id="{339D1B8A-3085-425F-9EC2-F259B2012308}"/>
              </a:ext>
            </a:extLst>
          </p:cNvPr>
          <p:cNvSpPr txBox="1"/>
          <p:nvPr/>
        </p:nvSpPr>
        <p:spPr>
          <a:xfrm>
            <a:off x="100209" y="2584537"/>
            <a:ext cx="431939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700" dirty="0">
                <a:ea typeface="+mn-lt"/>
                <a:cs typeface="+mn-lt"/>
              </a:rPr>
              <a:t>If the steering wheel is in its original position, the rotary valve redirects the steering fluid back to the steering pump and nothing happens. The cycle of steering fluid moving from reservoir to pump and to rotary valve just keeps repeating itself.</a:t>
            </a:r>
          </a:p>
          <a:p>
            <a:pPr marL="285750" indent="-285750">
              <a:buFont typeface="Arial,Sans-Serif"/>
              <a:buChar char="•"/>
            </a:pPr>
            <a:endParaRPr lang="en-US" sz="1700" dirty="0">
              <a:ea typeface="+mn-lt"/>
              <a:cs typeface="+mn-lt"/>
            </a:endParaRPr>
          </a:p>
          <a:p>
            <a:pPr marL="285750" indent="-285750">
              <a:buFont typeface="Arial,Sans-Serif"/>
              <a:buChar char="•"/>
            </a:pPr>
            <a:r>
              <a:rPr lang="en-US" sz="1700" dirty="0">
                <a:ea typeface="+mn-lt"/>
                <a:cs typeface="+mn-lt"/>
              </a:rPr>
              <a:t>But when the driver turns the steering wheel, the rotary valve opens up and steering fluid from the steering pump gets redirected. This time, it doesn’t go back to the steering pump but it exits the rotary valve through the fluid lines and into one of the hydraulic chamber of the steering rack.</a:t>
            </a:r>
            <a:endParaRPr lang="tr-TR" sz="1700">
              <a:cs typeface="Calibri"/>
            </a:endParaRPr>
          </a:p>
        </p:txBody>
      </p:sp>
    </p:spTree>
    <p:extLst>
      <p:ext uri="{BB962C8B-B14F-4D97-AF65-F5344CB8AC3E}">
        <p14:creationId xmlns:p14="http://schemas.microsoft.com/office/powerpoint/2010/main" val="236668184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3A2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4400" b="1">
                <a:solidFill>
                  <a:srgbClr val="FFFFFF"/>
                </a:solidFill>
              </a:rPr>
              <a:t>Hydraulic Chamber</a:t>
            </a:r>
            <a:endParaRPr lang="en-US" sz="4400">
              <a:solidFill>
                <a:srgbClr val="FFFFFF"/>
              </a:solidFill>
            </a:endParaRPr>
          </a:p>
          <a:p>
            <a:pPr algn="r"/>
            <a:endParaRPr lang="en-US" sz="4400">
              <a:solidFill>
                <a:srgbClr val="FFFFFF"/>
              </a:solidFill>
            </a:endParaRPr>
          </a:p>
        </p:txBody>
      </p:sp>
      <p:pic>
        <p:nvPicPr>
          <p:cNvPr id="5" name="Resim 4">
            <a:extLst>
              <a:ext uri="{FF2B5EF4-FFF2-40B4-BE49-F238E27FC236}">
                <a16:creationId xmlns:a16="http://schemas.microsoft.com/office/drawing/2014/main" id="{3E14F78C-BB50-42EB-85B1-A73CF0D5B4F5}"/>
              </a:ext>
            </a:extLst>
          </p:cNvPr>
          <p:cNvPicPr>
            <a:picLocks noChangeAspect="1"/>
          </p:cNvPicPr>
          <p:nvPr/>
        </p:nvPicPr>
        <p:blipFill rotWithShape="1">
          <a:blip r:embed="rId2"/>
          <a:srcRect l="16005" r="12250" b="-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23A19D00-26E1-4DA9-8042-4E7B1FA4BA95}"/>
              </a:ext>
            </a:extLst>
          </p:cNvPr>
          <p:cNvSpPr txBox="1"/>
          <p:nvPr/>
        </p:nvSpPr>
        <p:spPr>
          <a:xfrm>
            <a:off x="8029319" y="917725"/>
            <a:ext cx="3424739" cy="485236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90000"/>
              </a:lnSpc>
              <a:spcAft>
                <a:spcPts val="600"/>
              </a:spcAft>
            </a:pPr>
            <a:r>
              <a:rPr lang="en-US" sz="2000" b="1" dirty="0">
                <a:solidFill>
                  <a:srgbClr val="FFFFFF"/>
                </a:solidFill>
              </a:rPr>
              <a:t>When there is more steering fluid on one side of the hydraulic chamber, it creates a pressure differential across the chamber.</a:t>
            </a:r>
            <a:r>
              <a:rPr lang="en-US" sz="2000" dirty="0">
                <a:solidFill>
                  <a:srgbClr val="FFFFFF"/>
                </a:solidFill>
              </a:rPr>
              <a:t> </a:t>
            </a:r>
            <a:r>
              <a:rPr lang="en-US" sz="2000" b="1" dirty="0">
                <a:solidFill>
                  <a:srgbClr val="FFFFFF"/>
                </a:solidFill>
              </a:rPr>
              <a:t>The steering fluid then pushes the hydraulic piston towards the weaker side of the hydraulic chamber and the steering rack moves accordingly.</a:t>
            </a:r>
            <a:endParaRPr lang="en-US" sz="2000" dirty="0">
              <a:solidFill>
                <a:srgbClr val="FFFFFF"/>
              </a:solidFill>
              <a:cs typeface="Calibri" panose="020F0502020204030204"/>
            </a:endParaRPr>
          </a:p>
          <a:p>
            <a:pPr indent="-228600" defTabSz="914400">
              <a:lnSpc>
                <a:spcPct val="90000"/>
              </a:lnSpc>
              <a:buFont typeface="Arial" panose="020B0604020202020204" pitchFamily="34" charset="0"/>
              <a:buChar char="•"/>
            </a:pPr>
            <a:endParaRPr lang="en-US" sz="2000">
              <a:solidFill>
                <a:srgbClr val="FFFFFF"/>
              </a:solidFill>
            </a:endParaRPr>
          </a:p>
          <a:p>
            <a:pPr marL="342900" indent="-228600" defTabSz="914400">
              <a:lnSpc>
                <a:spcPct val="90000"/>
              </a:lnSpc>
              <a:spcAft>
                <a:spcPts val="600"/>
              </a:spcAft>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236377905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0337" y="1887252"/>
            <a:ext cx="10617199" cy="561835"/>
          </a:xfrm>
        </p:spPr>
        <p:txBody>
          <a:bodyPr>
            <a:normAutofit fontScale="90000"/>
          </a:bodyPr>
          <a:lstStyle/>
          <a:p>
            <a:br>
              <a:rPr lang="en-US" sz="5200" b="1" dirty="0">
                <a:cs typeface="Calibri Light"/>
              </a:rPr>
            </a:br>
            <a:r>
              <a:rPr lang="en-US" sz="5200" b="1" dirty="0">
                <a:cs typeface="Calibri Light"/>
              </a:rPr>
              <a:t>REFERENCES</a:t>
            </a:r>
          </a:p>
          <a:p>
            <a:endParaRPr lang="en-US" sz="5200" dirty="0">
              <a:latin typeface="Calibri"/>
              <a:cs typeface="Calibri"/>
            </a:endParaRPr>
          </a:p>
          <a:p>
            <a:endParaRPr lang="en-US" sz="5200"/>
          </a:p>
        </p:txBody>
      </p:sp>
      <p:sp>
        <p:nvSpPr>
          <p:cNvPr id="3" name="Metin kutusu 2">
            <a:extLst>
              <a:ext uri="{FF2B5EF4-FFF2-40B4-BE49-F238E27FC236}">
                <a16:creationId xmlns:a16="http://schemas.microsoft.com/office/drawing/2014/main" id="{BF1804D5-373B-47FD-B46F-711413C7D179}"/>
              </a:ext>
            </a:extLst>
          </p:cNvPr>
          <p:cNvSpPr txBox="1"/>
          <p:nvPr/>
        </p:nvSpPr>
        <p:spPr>
          <a:xfrm>
            <a:off x="956733" y="1559983"/>
            <a:ext cx="1024678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
            </a:pPr>
            <a:r>
              <a:rPr lang="tr-TR" dirty="0">
                <a:ea typeface="+mn-lt"/>
                <a:cs typeface="+mn-lt"/>
                <a:hlinkClick r:id="rId2"/>
              </a:rPr>
              <a:t>https://dsauto.com.my/en/2018/11/19/car-steering-system/#basic-car-steering-system-component</a:t>
            </a:r>
            <a:endParaRPr lang="tr-TR" dirty="0">
              <a:ea typeface="+mn-lt"/>
              <a:cs typeface="+mn-lt"/>
            </a:endParaRPr>
          </a:p>
          <a:p>
            <a:pPr marL="342900" indent="-342900">
              <a:buFont typeface="Wingdings"/>
              <a:buChar char="§"/>
            </a:pPr>
            <a:endParaRPr lang="tr-TR" dirty="0">
              <a:cs typeface="Calibri" panose="020F0502020204030204"/>
            </a:endParaRPr>
          </a:p>
          <a:p>
            <a:pPr marL="342900" indent="-342900">
              <a:buFont typeface="Wingdings"/>
              <a:buChar char="§"/>
            </a:pPr>
            <a:r>
              <a:rPr lang="tr-TR" dirty="0">
                <a:ea typeface="+mn-lt"/>
                <a:cs typeface="+mn-lt"/>
                <a:hlinkClick r:id="rId3"/>
              </a:rPr>
              <a:t>https://dsauto.com.my/en/2018/11/27/hydraulic-power-steering-explained/</a:t>
            </a:r>
            <a:endParaRPr lang="tr-TR" dirty="0">
              <a:cs typeface="Calibri" panose="020F0502020204030204"/>
            </a:endParaRPr>
          </a:p>
          <a:p>
            <a:pPr marL="342900" indent="-342900">
              <a:buFont typeface="Wingdings"/>
              <a:buChar char="§"/>
            </a:pPr>
            <a:endParaRPr lang="tr-TR" dirty="0">
              <a:cs typeface="Calibri" panose="020F0502020204030204"/>
            </a:endParaRPr>
          </a:p>
          <a:p>
            <a:pPr marL="342900" indent="-342900">
              <a:buFont typeface="Wingdings"/>
              <a:buChar char="§"/>
            </a:pPr>
            <a:r>
              <a:rPr lang="tr-TR" dirty="0">
                <a:ea typeface="+mn-lt"/>
                <a:cs typeface="+mn-lt"/>
                <a:hlinkClick r:id="rId4"/>
              </a:rPr>
              <a:t>https://hydraulicsuspension.com/hydraulic-power-steering/</a:t>
            </a:r>
            <a:endParaRPr lang="tr-TR" dirty="0">
              <a:cs typeface="Calibri" panose="020F0502020204030204"/>
            </a:endParaRPr>
          </a:p>
          <a:p>
            <a:pPr marL="342900" indent="-342900">
              <a:buFont typeface="Wingdings"/>
              <a:buChar char="§"/>
            </a:pPr>
            <a:endParaRPr lang="tr-TR" dirty="0">
              <a:cs typeface="Calibri" panose="020F0502020204030204"/>
            </a:endParaRPr>
          </a:p>
          <a:p>
            <a:pPr marL="342900" indent="-342900">
              <a:buFont typeface="Wingdings"/>
              <a:buChar char="§"/>
            </a:pPr>
            <a:r>
              <a:rPr lang="tr-TR" dirty="0">
                <a:ea typeface="+mn-lt"/>
                <a:cs typeface="+mn-lt"/>
                <a:hlinkClick r:id="rId5"/>
              </a:rPr>
              <a:t>https://tr.wikipedia.org/</a:t>
            </a:r>
          </a:p>
          <a:p>
            <a:pPr marL="342900" indent="-342900">
              <a:buFont typeface="Wingdings"/>
              <a:buChar char="§"/>
            </a:pPr>
            <a:endParaRPr lang="tr-TR" dirty="0">
              <a:ea typeface="+mn-lt"/>
              <a:cs typeface="+mn-lt"/>
            </a:endParaRPr>
          </a:p>
          <a:p>
            <a:pPr marL="342900" indent="-342900">
              <a:buFont typeface="Wingdings"/>
              <a:buChar char="§"/>
            </a:pPr>
            <a:endParaRPr lang="tr-TR" dirty="0">
              <a:ea typeface="+mn-lt"/>
              <a:cs typeface="+mn-lt"/>
            </a:endParaRPr>
          </a:p>
          <a:p>
            <a:pPr marL="342900" indent="-342900">
              <a:buFont typeface="Wingdings"/>
              <a:buChar char="§"/>
            </a:pPr>
            <a:endParaRPr lang="tr-TR" dirty="0">
              <a:cs typeface="Calibri" panose="020F0502020204030204"/>
            </a:endParaRPr>
          </a:p>
          <a:p>
            <a:pPr marL="342900" indent="-342900">
              <a:buFont typeface="Wingdings"/>
              <a:buChar char="§"/>
            </a:pPr>
            <a:endParaRPr lang="tr-TR" dirty="0">
              <a:cs typeface="Calibri" panose="020F0502020204030204"/>
            </a:endParaRPr>
          </a:p>
        </p:txBody>
      </p:sp>
      <p:sp>
        <p:nvSpPr>
          <p:cNvPr id="4" name="Metin kutusu 3">
            <a:extLst>
              <a:ext uri="{FF2B5EF4-FFF2-40B4-BE49-F238E27FC236}">
                <a16:creationId xmlns:a16="http://schemas.microsoft.com/office/drawing/2014/main" id="{DC877849-37F6-4360-9C37-CA3F2CCE887C}"/>
              </a:ext>
            </a:extLst>
          </p:cNvPr>
          <p:cNvSpPr txBox="1"/>
          <p:nvPr/>
        </p:nvSpPr>
        <p:spPr>
          <a:xfrm>
            <a:off x="1004359" y="2126191"/>
            <a:ext cx="33358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tr-TR" dirty="0">
              <a:cs typeface="Calibri"/>
            </a:endParaRPr>
          </a:p>
        </p:txBody>
      </p:sp>
    </p:spTree>
    <p:extLst>
      <p:ext uri="{BB962C8B-B14F-4D97-AF65-F5344CB8AC3E}">
        <p14:creationId xmlns:p14="http://schemas.microsoft.com/office/powerpoint/2010/main" val="32720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7487" y="910469"/>
            <a:ext cx="9217026" cy="1362290"/>
          </a:xfrm>
        </p:spPr>
        <p:txBody>
          <a:bodyPr>
            <a:normAutofit/>
          </a:bodyPr>
          <a:lstStyle/>
          <a:p>
            <a:pPr algn="ctr"/>
            <a:r>
              <a:rPr lang="en-US" sz="6000" dirty="0">
                <a:latin typeface="Calibri"/>
                <a:cs typeface="Calibri"/>
              </a:rPr>
              <a:t>HISTORY</a:t>
            </a:r>
          </a:p>
          <a:p>
            <a:pPr algn="ctr"/>
            <a:endParaRPr lang="en-US"/>
          </a:p>
        </p:txBody>
      </p:sp>
      <p:sp>
        <p:nvSpPr>
          <p:cNvPr id="3" name="Subtitle 2"/>
          <p:cNvSpPr>
            <a:spLocks noGrp="1"/>
          </p:cNvSpPr>
          <p:nvPr>
            <p:ph type="subTitle" idx="1"/>
          </p:nvPr>
        </p:nvSpPr>
        <p:spPr>
          <a:xfrm>
            <a:off x="433214" y="1637953"/>
            <a:ext cx="11441111" cy="1622772"/>
          </a:xfrm>
        </p:spPr>
        <p:txBody>
          <a:bodyPr vert="horz" lIns="91440" tIns="45720" rIns="91440" bIns="45720" rtlCol="0" anchor="t">
            <a:normAutofit/>
          </a:bodyPr>
          <a:lstStyle/>
          <a:p>
            <a:pPr marL="285750" indent="-285750" algn="l">
              <a:buFont typeface="Courier New" panose="020B0604020202020204" pitchFamily="34" charset="0"/>
              <a:buChar char="o"/>
            </a:pPr>
            <a:r>
              <a:rPr lang="en-US" sz="2000" b="1" dirty="0">
                <a:latin typeface="Calibri"/>
                <a:ea typeface="+mn-lt"/>
                <a:cs typeface="+mn-lt"/>
              </a:rPr>
              <a:t>Power steering</a:t>
            </a:r>
            <a:r>
              <a:rPr lang="en-US" sz="2000" dirty="0">
                <a:latin typeface="Calibri"/>
                <a:ea typeface="+mn-lt"/>
                <a:cs typeface="+mn-lt"/>
              </a:rPr>
              <a:t> have been around for a very long time, like hundred years long. The first ever hydraulic power steering was awarded a patent in 1876. It was then improved by </a:t>
            </a:r>
            <a:r>
              <a:rPr lang="en-US" sz="2000" u="sng" dirty="0">
                <a:latin typeface="Calibri"/>
                <a:ea typeface="+mn-lt"/>
                <a:cs typeface="+mn-lt"/>
                <a:hlinkClick r:id="rId2"/>
              </a:rPr>
              <a:t>Frederick W. Lanchester</a:t>
            </a:r>
            <a:r>
              <a:rPr lang="en-US" sz="2000" dirty="0">
                <a:latin typeface="Calibri"/>
                <a:ea typeface="+mn-lt"/>
                <a:cs typeface="+mn-lt"/>
              </a:rPr>
              <a:t> in 1902.</a:t>
            </a:r>
            <a:endParaRPr lang="tr-TR" sz="2000" dirty="0">
              <a:cs typeface="Calibri" panose="020F0502020204030204"/>
            </a:endParaRPr>
          </a:p>
          <a:p>
            <a:pPr marL="285750" indent="-285750" algn="l">
              <a:buFont typeface="Courier New" panose="020B0604020202020204" pitchFamily="34" charset="0"/>
              <a:buChar char="o"/>
            </a:pPr>
            <a:r>
              <a:rPr lang="en-US" sz="2000" dirty="0">
                <a:ea typeface="+mn-lt"/>
                <a:cs typeface="+mn-lt"/>
              </a:rPr>
              <a:t>In 1926, </a:t>
            </a:r>
            <a:r>
              <a:rPr lang="en-US" sz="2000" u="sng" dirty="0">
                <a:ea typeface="+mn-lt"/>
                <a:cs typeface="+mn-lt"/>
                <a:hlinkClick r:id="rId3"/>
              </a:rPr>
              <a:t>Francis Davis</a:t>
            </a:r>
            <a:r>
              <a:rPr lang="en-US" sz="2000" b="1" dirty="0">
                <a:ea typeface="+mn-lt"/>
                <a:cs typeface="+mn-lt"/>
              </a:rPr>
              <a:t> </a:t>
            </a:r>
            <a:r>
              <a:rPr lang="en-US" sz="2000" dirty="0">
                <a:ea typeface="+mn-lt"/>
                <a:cs typeface="+mn-lt"/>
              </a:rPr>
              <a:t>became the first person to successfully fit a hydraulic power steering unit into </a:t>
            </a:r>
            <a:r>
              <a:rPr lang="en-US" sz="2000" dirty="0" err="1">
                <a:ea typeface="+mn-lt"/>
                <a:cs typeface="+mn-lt"/>
              </a:rPr>
              <a:t>a</a:t>
            </a:r>
            <a:r>
              <a:rPr lang="en-US" sz="2000" dirty="0">
                <a:ea typeface="+mn-lt"/>
                <a:cs typeface="+mn-lt"/>
              </a:rPr>
              <a:t> automobile. </a:t>
            </a:r>
            <a:endParaRPr lang="en-US" sz="2000" dirty="0">
              <a:latin typeface="Calibri"/>
              <a:cs typeface="Calibri"/>
            </a:endParaRPr>
          </a:p>
          <a:p>
            <a:pPr marL="285750" indent="-285750">
              <a:buFont typeface="Courier New" panose="020B0604020202020204" pitchFamily="34" charset="0"/>
              <a:buChar char="o"/>
            </a:pPr>
            <a:endParaRPr lang="en-US" dirty="0">
              <a:latin typeface="Calibri"/>
              <a:cs typeface="Calibri"/>
            </a:endParaRPr>
          </a:p>
          <a:p>
            <a:pPr marL="285750" indent="-285750">
              <a:buFont typeface="Courier New" panose="020B0604020202020204" pitchFamily="34" charset="0"/>
              <a:buChar char="o"/>
            </a:pPr>
            <a:endParaRPr lang="en-US" dirty="0">
              <a:latin typeface="Calibri"/>
              <a:cs typeface="Calibri"/>
            </a:endParaRPr>
          </a:p>
        </p:txBody>
      </p:sp>
      <p:pic>
        <p:nvPicPr>
          <p:cNvPr id="5" name="Resim 5" descr="metin, iç mekan, kişi içeren bir resim&#10;&#10;Açıklama otomatik olarak oluşturuldu">
            <a:extLst>
              <a:ext uri="{FF2B5EF4-FFF2-40B4-BE49-F238E27FC236}">
                <a16:creationId xmlns:a16="http://schemas.microsoft.com/office/drawing/2014/main" id="{E9ABA8F0-9823-49AD-BD50-291AC9CCA529}"/>
              </a:ext>
            </a:extLst>
          </p:cNvPr>
          <p:cNvPicPr>
            <a:picLocks noChangeAspect="1"/>
          </p:cNvPicPr>
          <p:nvPr/>
        </p:nvPicPr>
        <p:blipFill>
          <a:blip r:embed="rId4"/>
          <a:stretch>
            <a:fillRect/>
          </a:stretch>
        </p:blipFill>
        <p:spPr>
          <a:xfrm>
            <a:off x="4338181" y="3116663"/>
            <a:ext cx="3515638" cy="2566207"/>
          </a:xfrm>
          <a:prstGeom prst="rect">
            <a:avLst/>
          </a:prstGeom>
        </p:spPr>
      </p:pic>
      <p:sp>
        <p:nvSpPr>
          <p:cNvPr id="6" name="Metin kutusu 5">
            <a:extLst>
              <a:ext uri="{FF2B5EF4-FFF2-40B4-BE49-F238E27FC236}">
                <a16:creationId xmlns:a16="http://schemas.microsoft.com/office/drawing/2014/main" id="{D079AF14-00E5-4489-A98B-9A0EC19536FB}"/>
              </a:ext>
            </a:extLst>
          </p:cNvPr>
          <p:cNvSpPr txBox="1"/>
          <p:nvPr/>
        </p:nvSpPr>
        <p:spPr>
          <a:xfrm>
            <a:off x="3503112" y="5872618"/>
            <a:ext cx="54467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ea typeface="+mn-lt"/>
                <a:cs typeface="+mn-lt"/>
              </a:rPr>
              <a:t>Francis </a:t>
            </a:r>
            <a:r>
              <a:rPr lang="tr-TR" dirty="0" err="1">
                <a:ea typeface="+mn-lt"/>
                <a:cs typeface="+mn-lt"/>
              </a:rPr>
              <a:t>Davis</a:t>
            </a:r>
            <a:r>
              <a:rPr lang="tr-TR" dirty="0">
                <a:ea typeface="+mn-lt"/>
                <a:cs typeface="+mn-lt"/>
              </a:rPr>
              <a:t> is </a:t>
            </a:r>
            <a:r>
              <a:rPr lang="tr-TR" dirty="0" err="1">
                <a:ea typeface="+mn-lt"/>
                <a:cs typeface="+mn-lt"/>
              </a:rPr>
              <a:t>the</a:t>
            </a:r>
            <a:r>
              <a:rPr lang="tr-TR" dirty="0">
                <a:ea typeface="+mn-lt"/>
                <a:cs typeface="+mn-lt"/>
              </a:rPr>
              <a:t> </a:t>
            </a:r>
            <a:r>
              <a:rPr lang="tr-TR" dirty="0" err="1">
                <a:ea typeface="+mn-lt"/>
                <a:cs typeface="+mn-lt"/>
              </a:rPr>
              <a:t>father</a:t>
            </a:r>
            <a:r>
              <a:rPr lang="tr-TR" dirty="0">
                <a:ea typeface="+mn-lt"/>
                <a:cs typeface="+mn-lt"/>
              </a:rPr>
              <a:t> of </a:t>
            </a:r>
            <a:r>
              <a:rPr lang="tr-TR" dirty="0" err="1">
                <a:ea typeface="+mn-lt"/>
                <a:cs typeface="+mn-lt"/>
              </a:rPr>
              <a:t>hydraulic</a:t>
            </a:r>
            <a:r>
              <a:rPr lang="tr-TR" dirty="0">
                <a:ea typeface="+mn-lt"/>
                <a:cs typeface="+mn-lt"/>
              </a:rPr>
              <a:t> </a:t>
            </a:r>
            <a:r>
              <a:rPr lang="tr-TR" dirty="0" err="1">
                <a:ea typeface="+mn-lt"/>
                <a:cs typeface="+mn-lt"/>
              </a:rPr>
              <a:t>power</a:t>
            </a:r>
            <a:r>
              <a:rPr lang="tr-TR" dirty="0">
                <a:ea typeface="+mn-lt"/>
                <a:cs typeface="+mn-lt"/>
              </a:rPr>
              <a:t> </a:t>
            </a:r>
            <a:r>
              <a:rPr lang="tr-TR" dirty="0" err="1">
                <a:ea typeface="+mn-lt"/>
                <a:cs typeface="+mn-lt"/>
              </a:rPr>
              <a:t>steering</a:t>
            </a:r>
            <a:r>
              <a:rPr lang="tr-TR" dirty="0">
                <a:ea typeface="+mn-lt"/>
                <a:cs typeface="+mn-lt"/>
              </a:rPr>
              <a:t>.</a:t>
            </a:r>
            <a:endParaRPr lang="tr-TR" dirty="0"/>
          </a:p>
        </p:txBody>
      </p:sp>
    </p:spTree>
    <p:extLst>
      <p:ext uri="{BB962C8B-B14F-4D97-AF65-F5344CB8AC3E}">
        <p14:creationId xmlns:p14="http://schemas.microsoft.com/office/powerpoint/2010/main" val="423972931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7487" y="910469"/>
            <a:ext cx="9217026" cy="1362290"/>
          </a:xfrm>
        </p:spPr>
        <p:txBody>
          <a:bodyPr>
            <a:normAutofit/>
          </a:bodyPr>
          <a:lstStyle/>
          <a:p>
            <a:pPr algn="ctr"/>
            <a:r>
              <a:rPr lang="en-US" sz="6000">
                <a:latin typeface="Calibri"/>
                <a:cs typeface="Calibri"/>
              </a:rPr>
              <a:t>HISTORY</a:t>
            </a:r>
            <a:endParaRPr lang="en-US" sz="6000" dirty="0">
              <a:latin typeface="Calibri"/>
              <a:cs typeface="Calibri"/>
            </a:endParaRPr>
          </a:p>
          <a:p>
            <a:pPr algn="ctr"/>
            <a:endParaRPr lang="en-US"/>
          </a:p>
        </p:txBody>
      </p:sp>
      <p:sp>
        <p:nvSpPr>
          <p:cNvPr id="3" name="Subtitle 2"/>
          <p:cNvSpPr>
            <a:spLocks noGrp="1"/>
          </p:cNvSpPr>
          <p:nvPr>
            <p:ph type="subTitle" idx="1"/>
          </p:nvPr>
        </p:nvSpPr>
        <p:spPr>
          <a:xfrm>
            <a:off x="433214" y="1554446"/>
            <a:ext cx="11441111" cy="1622772"/>
          </a:xfrm>
        </p:spPr>
        <p:txBody>
          <a:bodyPr vert="horz" lIns="91440" tIns="45720" rIns="91440" bIns="45720" rtlCol="0" anchor="t">
            <a:normAutofit/>
          </a:bodyPr>
          <a:lstStyle/>
          <a:p>
            <a:pPr marL="285750" indent="-285750" algn="l">
              <a:buFont typeface="Courier New" panose="020B0604020202020204" pitchFamily="34" charset="0"/>
              <a:buChar char="o"/>
            </a:pPr>
            <a:r>
              <a:rPr lang="en-US" sz="2000">
                <a:ea typeface="+mn-lt"/>
                <a:cs typeface="+mn-lt"/>
              </a:rPr>
              <a:t>In 1951, Chrysler is the first car manufacturer to make power steering unit commercially available. It was available to the public through their passenger car – the Chrysler Imperial.</a:t>
            </a:r>
            <a:endParaRPr lang="tr-TR" sz="2000">
              <a:ea typeface="+mn-lt"/>
              <a:cs typeface="+mn-lt"/>
            </a:endParaRPr>
          </a:p>
          <a:p>
            <a:pPr marL="285750" indent="-285750" algn="l">
              <a:buFont typeface="Courier New" panose="020B0604020202020204" pitchFamily="34" charset="0"/>
              <a:buChar char="o"/>
            </a:pPr>
            <a:r>
              <a:rPr lang="en-US" sz="2000">
                <a:ea typeface="+mn-lt"/>
                <a:cs typeface="+mn-lt"/>
              </a:rPr>
              <a:t>Soon after, many other cars manufacturers such as General Motors, Toyota and Honda quickly came up with their own variation of power steering and implemented them. And that brings us to where we are now. In 21st century, virtually all cars are now equipped with power steering.</a:t>
            </a:r>
          </a:p>
          <a:p>
            <a:pPr marL="285750" indent="-285750">
              <a:buFont typeface="Courier New" panose="020B0604020202020204" pitchFamily="34" charset="0"/>
              <a:buChar char="o"/>
            </a:pPr>
            <a:endParaRPr lang="en-US" dirty="0">
              <a:latin typeface="Calibri"/>
              <a:cs typeface="Calibri"/>
            </a:endParaRPr>
          </a:p>
          <a:p>
            <a:pPr marL="285750" indent="-285750">
              <a:buFont typeface="Courier New" panose="020B0604020202020204" pitchFamily="34" charset="0"/>
              <a:buChar char="o"/>
            </a:pPr>
            <a:endParaRPr lang="en-US" dirty="0">
              <a:latin typeface="Calibri"/>
              <a:cs typeface="Calibri"/>
            </a:endParaRPr>
          </a:p>
        </p:txBody>
      </p:sp>
      <p:sp>
        <p:nvSpPr>
          <p:cNvPr id="6" name="Metin kutusu 5">
            <a:extLst>
              <a:ext uri="{FF2B5EF4-FFF2-40B4-BE49-F238E27FC236}">
                <a16:creationId xmlns:a16="http://schemas.microsoft.com/office/drawing/2014/main" id="{D079AF14-00E5-4489-A98B-9A0EC19536FB}"/>
              </a:ext>
            </a:extLst>
          </p:cNvPr>
          <p:cNvSpPr txBox="1"/>
          <p:nvPr/>
        </p:nvSpPr>
        <p:spPr>
          <a:xfrm>
            <a:off x="3096015" y="5820426"/>
            <a:ext cx="69602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a:ea typeface="+mn-lt"/>
                <a:cs typeface="+mn-lt"/>
              </a:rPr>
              <a:t>Chrysler Imperial 1951 is the first commercial passenger car that is equipped with a hydraulic power steering unit.</a:t>
            </a:r>
          </a:p>
        </p:txBody>
      </p:sp>
      <p:pic>
        <p:nvPicPr>
          <p:cNvPr id="4" name="Resim 6" descr="araba, yol, açık hava, ulaşım içeren bir resim&#10;&#10;Açıklama otomatik olarak oluşturuldu">
            <a:extLst>
              <a:ext uri="{FF2B5EF4-FFF2-40B4-BE49-F238E27FC236}">
                <a16:creationId xmlns:a16="http://schemas.microsoft.com/office/drawing/2014/main" id="{D49F1097-0637-4315-AF9D-0F4731788768}"/>
              </a:ext>
            </a:extLst>
          </p:cNvPr>
          <p:cNvPicPr>
            <a:picLocks noChangeAspect="1"/>
          </p:cNvPicPr>
          <p:nvPr/>
        </p:nvPicPr>
        <p:blipFill>
          <a:blip r:embed="rId2"/>
          <a:stretch>
            <a:fillRect/>
          </a:stretch>
        </p:blipFill>
        <p:spPr>
          <a:xfrm>
            <a:off x="3753632" y="3296434"/>
            <a:ext cx="4945692" cy="2467626"/>
          </a:xfrm>
          <a:prstGeom prst="rect">
            <a:avLst/>
          </a:prstGeom>
        </p:spPr>
      </p:pic>
    </p:spTree>
    <p:extLst>
      <p:ext uri="{BB962C8B-B14F-4D97-AF65-F5344CB8AC3E}">
        <p14:creationId xmlns:p14="http://schemas.microsoft.com/office/powerpoint/2010/main" val="43169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0418" y="3786753"/>
            <a:ext cx="9966960" cy="2478895"/>
          </a:xfrm>
        </p:spPr>
        <p:txBody>
          <a:bodyPr>
            <a:normAutofit/>
          </a:bodyPr>
          <a:lstStyle/>
          <a:p>
            <a:r>
              <a:rPr lang="en-US" sz="5800">
                <a:solidFill>
                  <a:srgbClr val="6D5E48"/>
                </a:solidFill>
                <a:latin typeface="Calibri"/>
                <a:cs typeface="Calibri"/>
              </a:rPr>
              <a:t>BASIC STEERING SYSTEM</a:t>
            </a:r>
          </a:p>
          <a:p>
            <a:endParaRPr lang="en-US" sz="5800">
              <a:solidFill>
                <a:srgbClr val="6D5E48"/>
              </a:solidFill>
            </a:endParaRPr>
          </a:p>
        </p:txBody>
      </p:sp>
      <p:pic>
        <p:nvPicPr>
          <p:cNvPr id="5" name="Resim 6">
            <a:extLst>
              <a:ext uri="{FF2B5EF4-FFF2-40B4-BE49-F238E27FC236}">
                <a16:creationId xmlns:a16="http://schemas.microsoft.com/office/drawing/2014/main" id="{E1B37D88-FBD6-43AA-9029-F25A8E0D6728}"/>
              </a:ext>
            </a:extLst>
          </p:cNvPr>
          <p:cNvPicPr>
            <a:picLocks noChangeAspect="1"/>
          </p:cNvPicPr>
          <p:nvPr/>
        </p:nvPicPr>
        <p:blipFill rotWithShape="1">
          <a:blip r:embed="rId2"/>
          <a:srcRect r="1" b="3275"/>
          <a:stretch/>
        </p:blipFill>
        <p:spPr>
          <a:xfrm>
            <a:off x="243840" y="256540"/>
            <a:ext cx="11704320" cy="3764276"/>
          </a:xfrm>
          <a:prstGeom prst="rect">
            <a:avLst/>
          </a:prstGeom>
        </p:spPr>
      </p:pic>
    </p:spTree>
    <p:extLst>
      <p:ext uri="{BB962C8B-B14F-4D97-AF65-F5344CB8AC3E}">
        <p14:creationId xmlns:p14="http://schemas.microsoft.com/office/powerpoint/2010/main" val="157117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199" y="557189"/>
            <a:ext cx="10515599" cy="1296287"/>
          </a:xfrm>
        </p:spPr>
        <p:txBody>
          <a:bodyPr>
            <a:normAutofit/>
          </a:bodyPr>
          <a:lstStyle/>
          <a:p>
            <a:r>
              <a:rPr lang="en-US" sz="5200">
                <a:latin typeface="Calibri"/>
                <a:cs typeface="Calibri"/>
              </a:rPr>
              <a:t>BASIC STEERING SYSTEM</a:t>
            </a:r>
          </a:p>
          <a:p>
            <a:endParaRPr lang="en-US" sz="5200"/>
          </a:p>
        </p:txBody>
      </p:sp>
      <p:pic>
        <p:nvPicPr>
          <p:cNvPr id="5" name="Resim 5">
            <a:extLst>
              <a:ext uri="{FF2B5EF4-FFF2-40B4-BE49-F238E27FC236}">
                <a16:creationId xmlns:a16="http://schemas.microsoft.com/office/drawing/2014/main" id="{CB7DAD9C-01FB-4CC5-96D0-38F13C173AB1}"/>
              </a:ext>
            </a:extLst>
          </p:cNvPr>
          <p:cNvPicPr>
            <a:picLocks noChangeAspect="1"/>
          </p:cNvPicPr>
          <p:nvPr/>
        </p:nvPicPr>
        <p:blipFill>
          <a:blip r:embed="rId2"/>
          <a:stretch>
            <a:fillRect/>
          </a:stretch>
        </p:blipFill>
        <p:spPr>
          <a:xfrm>
            <a:off x="756038" y="4004896"/>
            <a:ext cx="3176953" cy="2473569"/>
          </a:xfrm>
          <a:prstGeom prst="rect">
            <a:avLst/>
          </a:prstGeom>
        </p:spPr>
      </p:pic>
      <p:pic>
        <p:nvPicPr>
          <p:cNvPr id="6" name="Resim 7">
            <a:extLst>
              <a:ext uri="{FF2B5EF4-FFF2-40B4-BE49-F238E27FC236}">
                <a16:creationId xmlns:a16="http://schemas.microsoft.com/office/drawing/2014/main" id="{9E719CFD-DA0D-4E29-BCE2-A4D3F840E4A5}"/>
              </a:ext>
            </a:extLst>
          </p:cNvPr>
          <p:cNvPicPr>
            <a:picLocks noChangeAspect="1"/>
          </p:cNvPicPr>
          <p:nvPr/>
        </p:nvPicPr>
        <p:blipFill>
          <a:blip r:embed="rId3"/>
          <a:stretch>
            <a:fillRect/>
          </a:stretch>
        </p:blipFill>
        <p:spPr>
          <a:xfrm>
            <a:off x="7828778" y="4009464"/>
            <a:ext cx="3305907" cy="2567353"/>
          </a:xfrm>
          <a:prstGeom prst="rect">
            <a:avLst/>
          </a:prstGeom>
        </p:spPr>
      </p:pic>
      <p:sp>
        <p:nvSpPr>
          <p:cNvPr id="7" name="Metin kutusu 6">
            <a:extLst>
              <a:ext uri="{FF2B5EF4-FFF2-40B4-BE49-F238E27FC236}">
                <a16:creationId xmlns:a16="http://schemas.microsoft.com/office/drawing/2014/main" id="{F2F5F1BD-595F-4A93-A829-CFA9DDDDCAE9}"/>
              </a:ext>
            </a:extLst>
          </p:cNvPr>
          <p:cNvSpPr txBox="1"/>
          <p:nvPr/>
        </p:nvSpPr>
        <p:spPr>
          <a:xfrm>
            <a:off x="2352675" y="3429000"/>
            <a:ext cx="77247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b="1">
                <a:ea typeface="+mn-lt"/>
                <a:cs typeface="+mn-lt"/>
              </a:rPr>
              <a:t>These 3 components work together to give you the ability to steer your car.</a:t>
            </a:r>
            <a:endParaRPr lang="tr-TR"/>
          </a:p>
        </p:txBody>
      </p:sp>
      <p:pic>
        <p:nvPicPr>
          <p:cNvPr id="8" name="Resim 8">
            <a:extLst>
              <a:ext uri="{FF2B5EF4-FFF2-40B4-BE49-F238E27FC236}">
                <a16:creationId xmlns:a16="http://schemas.microsoft.com/office/drawing/2014/main" id="{2F728B7D-AEEA-45DD-B426-4FF955718B66}"/>
              </a:ext>
            </a:extLst>
          </p:cNvPr>
          <p:cNvPicPr>
            <a:picLocks noChangeAspect="1"/>
          </p:cNvPicPr>
          <p:nvPr/>
        </p:nvPicPr>
        <p:blipFill>
          <a:blip r:embed="rId4"/>
          <a:stretch>
            <a:fillRect/>
          </a:stretch>
        </p:blipFill>
        <p:spPr>
          <a:xfrm>
            <a:off x="1801660" y="1134649"/>
            <a:ext cx="8995775" cy="2991632"/>
          </a:xfrm>
          <a:prstGeom prst="rect">
            <a:avLst/>
          </a:prstGeom>
        </p:spPr>
      </p:pic>
    </p:spTree>
    <p:extLst>
      <p:ext uri="{BB962C8B-B14F-4D97-AF65-F5344CB8AC3E}">
        <p14:creationId xmlns:p14="http://schemas.microsoft.com/office/powerpoint/2010/main" val="25863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28700" y="1967266"/>
            <a:ext cx="2628900" cy="2547257"/>
          </a:xfrm>
          <a:noFill/>
        </p:spPr>
        <p:txBody>
          <a:bodyPr vert="horz" lIns="91440" tIns="45720" rIns="91440" bIns="45720" rtlCol="0" anchor="ctr">
            <a:normAutofit/>
          </a:bodyPr>
          <a:lstStyle/>
          <a:p>
            <a:r>
              <a:rPr lang="en-US" sz="3600" kern="1200">
                <a:solidFill>
                  <a:srgbClr val="FFFFFF"/>
                </a:solidFill>
                <a:latin typeface="+mj-lt"/>
                <a:ea typeface="+mj-ea"/>
                <a:cs typeface="+mj-cs"/>
              </a:rPr>
              <a:t>TYPES OF STEERING SYSTEMS</a:t>
            </a:r>
          </a:p>
          <a:p>
            <a:endParaRPr lang="en-US" sz="3600" kern="1200">
              <a:solidFill>
                <a:srgbClr val="FFFFFF"/>
              </a:solidFill>
              <a:latin typeface="+mj-lt"/>
              <a:ea typeface="+mj-ea"/>
              <a:cs typeface="+mj-cs"/>
            </a:endParaRPr>
          </a:p>
        </p:txBody>
      </p:sp>
      <p:pic>
        <p:nvPicPr>
          <p:cNvPr id="8" name="Resim 39">
            <a:extLst>
              <a:ext uri="{FF2B5EF4-FFF2-40B4-BE49-F238E27FC236}">
                <a16:creationId xmlns:a16="http://schemas.microsoft.com/office/drawing/2014/main" id="{608523E8-E7C6-4AAC-AC88-FFCD5FA03116}"/>
              </a:ext>
            </a:extLst>
          </p:cNvPr>
          <p:cNvPicPr>
            <a:picLocks noChangeAspect="1"/>
          </p:cNvPicPr>
          <p:nvPr/>
        </p:nvPicPr>
        <p:blipFill>
          <a:blip r:embed="rId2"/>
          <a:stretch>
            <a:fillRect/>
          </a:stretch>
        </p:blipFill>
        <p:spPr>
          <a:xfrm>
            <a:off x="4777316" y="1571618"/>
            <a:ext cx="6780700" cy="3712434"/>
          </a:xfrm>
          <a:prstGeom prst="rect">
            <a:avLst/>
          </a:prstGeom>
        </p:spPr>
      </p:pic>
    </p:spTree>
    <p:extLst>
      <p:ext uri="{BB962C8B-B14F-4D97-AF65-F5344CB8AC3E}">
        <p14:creationId xmlns:p14="http://schemas.microsoft.com/office/powerpoint/2010/main" val="433562658"/>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552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24256" y="4767072"/>
            <a:ext cx="6594189" cy="1625210"/>
          </a:xfrm>
        </p:spPr>
        <p:txBody>
          <a:bodyPr vert="horz" lIns="91440" tIns="45720" rIns="91440" bIns="45720" rtlCol="0" anchor="ctr">
            <a:normAutofit/>
          </a:bodyPr>
          <a:lstStyle/>
          <a:p>
            <a:pPr algn="r"/>
            <a:r>
              <a:rPr lang="en-US" sz="4400" b="1">
                <a:solidFill>
                  <a:srgbClr val="FFFFFF"/>
                </a:solidFill>
              </a:rPr>
              <a:t>HYDRAULIC POWER  STEERING (HPS)</a:t>
            </a:r>
          </a:p>
          <a:p>
            <a:pPr algn="r"/>
            <a:endParaRPr lang="en-US" sz="4400">
              <a:solidFill>
                <a:srgbClr val="FFFFFF"/>
              </a:solidFill>
            </a:endParaRPr>
          </a:p>
        </p:txBody>
      </p:sp>
      <p:pic>
        <p:nvPicPr>
          <p:cNvPr id="4" name="Resim 4">
            <a:extLst>
              <a:ext uri="{FF2B5EF4-FFF2-40B4-BE49-F238E27FC236}">
                <a16:creationId xmlns:a16="http://schemas.microsoft.com/office/drawing/2014/main" id="{C1175C56-49EA-42BF-842C-38965F49E03B}"/>
              </a:ext>
            </a:extLst>
          </p:cNvPr>
          <p:cNvPicPr>
            <a:picLocks noChangeAspect="1"/>
          </p:cNvPicPr>
          <p:nvPr/>
        </p:nvPicPr>
        <p:blipFill rotWithShape="1">
          <a:blip r:embed="rId2"/>
          <a:srcRect l="62" r="18313" b="1"/>
          <a:stretch/>
        </p:blipFill>
        <p:spPr>
          <a:xfrm>
            <a:off x="327547" y="321733"/>
            <a:ext cx="7058306" cy="4107392"/>
          </a:xfrm>
          <a:prstGeom prst="rect">
            <a:avLst/>
          </a:prstGeom>
        </p:spPr>
      </p:pic>
      <p:sp>
        <p:nvSpPr>
          <p:cNvPr id="27"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23A19D00-26E1-4DA9-8042-4E7B1FA4BA95}"/>
              </a:ext>
            </a:extLst>
          </p:cNvPr>
          <p:cNvSpPr txBox="1"/>
          <p:nvPr/>
        </p:nvSpPr>
        <p:spPr>
          <a:xfrm>
            <a:off x="8029319" y="917725"/>
            <a:ext cx="3424739" cy="485236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342900" indent="-228600" defTabSz="914400">
              <a:lnSpc>
                <a:spcPct val="90000"/>
              </a:lnSpc>
              <a:spcAft>
                <a:spcPts val="600"/>
              </a:spcAft>
              <a:buFont typeface="Arial" panose="020B0604020202020204" pitchFamily="34" charset="0"/>
              <a:buChar char="•"/>
            </a:pPr>
            <a:r>
              <a:rPr lang="en-US" sz="2000">
                <a:solidFill>
                  <a:srgbClr val="FFFFFF"/>
                </a:solidFill>
              </a:rPr>
              <a:t>The hydraulic power steering system is a closed loop system that uses pressurized hydraulic fluids for changing the wheel angle of front wheels based on steering angle. </a:t>
            </a:r>
          </a:p>
          <a:p>
            <a:pPr indent="-228600" defTabSz="914400">
              <a:lnSpc>
                <a:spcPct val="90000"/>
              </a:lnSpc>
              <a:spcAft>
                <a:spcPts val="600"/>
              </a:spcAft>
              <a:buFont typeface="Arial" panose="020B0604020202020204" pitchFamily="34" charset="0"/>
              <a:buChar char="•"/>
            </a:pPr>
            <a:endParaRPr lang="en-US" sz="2000">
              <a:solidFill>
                <a:srgbClr val="FFFFFF"/>
              </a:solidFill>
            </a:endParaRPr>
          </a:p>
          <a:p>
            <a:pPr marL="342900" indent="-228600" defTabSz="914400">
              <a:lnSpc>
                <a:spcPct val="90000"/>
              </a:lnSpc>
              <a:spcAft>
                <a:spcPts val="600"/>
              </a:spcAft>
              <a:buFont typeface="Arial" panose="020B0604020202020204" pitchFamily="34" charset="0"/>
              <a:buChar char="•"/>
            </a:pPr>
            <a:r>
              <a:rPr lang="en-US" sz="2000">
                <a:solidFill>
                  <a:srgbClr val="FFFFFF"/>
                </a:solidFill>
              </a:rPr>
              <a:t>It contains a hydraulic pump driven by a belt, valves, cylinder, reservoir and a driver control mechanism(rack &amp; pinion/steering gearboxes).</a:t>
            </a:r>
          </a:p>
          <a:p>
            <a:pPr marL="342900" indent="-228600" defTabSz="914400">
              <a:lnSpc>
                <a:spcPct val="90000"/>
              </a:lnSpc>
              <a:spcAft>
                <a:spcPts val="600"/>
              </a:spcAft>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114374387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44699" y="1477938"/>
            <a:ext cx="8674099" cy="1021122"/>
          </a:xfrm>
        </p:spPr>
        <p:txBody>
          <a:bodyPr>
            <a:normAutofit/>
          </a:bodyPr>
          <a:lstStyle/>
          <a:p>
            <a:r>
              <a:rPr lang="en-US" sz="5200" b="1">
                <a:ea typeface="+mj-lt"/>
                <a:cs typeface="+mj-lt"/>
              </a:rPr>
              <a:t>HYDRAULIC POWER  STEERING</a:t>
            </a:r>
            <a:endParaRPr lang="tr-TR"/>
          </a:p>
          <a:p>
            <a:endParaRPr lang="en-US" sz="5200" dirty="0">
              <a:latin typeface="Calibri"/>
              <a:cs typeface="Calibri"/>
            </a:endParaRPr>
          </a:p>
          <a:p>
            <a:endParaRPr lang="en-US" sz="5200"/>
          </a:p>
        </p:txBody>
      </p:sp>
      <p:pic>
        <p:nvPicPr>
          <p:cNvPr id="8" name="Resim 8">
            <a:extLst>
              <a:ext uri="{FF2B5EF4-FFF2-40B4-BE49-F238E27FC236}">
                <a16:creationId xmlns:a16="http://schemas.microsoft.com/office/drawing/2014/main" id="{747A7BA8-3E37-4EA5-97DE-85413BCCF854}"/>
              </a:ext>
            </a:extLst>
          </p:cNvPr>
          <p:cNvPicPr>
            <a:picLocks noChangeAspect="1"/>
          </p:cNvPicPr>
          <p:nvPr/>
        </p:nvPicPr>
        <p:blipFill>
          <a:blip r:embed="rId2"/>
          <a:stretch>
            <a:fillRect/>
          </a:stretch>
        </p:blipFill>
        <p:spPr>
          <a:xfrm>
            <a:off x="2046817" y="1046233"/>
            <a:ext cx="8796866" cy="5622783"/>
          </a:xfrm>
          <a:prstGeom prst="rect">
            <a:avLst/>
          </a:prstGeom>
        </p:spPr>
      </p:pic>
    </p:spTree>
    <p:extLst>
      <p:ext uri="{BB962C8B-B14F-4D97-AF65-F5344CB8AC3E}">
        <p14:creationId xmlns:p14="http://schemas.microsoft.com/office/powerpoint/2010/main" val="20559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6474" y="1563663"/>
            <a:ext cx="10617199" cy="1021122"/>
          </a:xfrm>
        </p:spPr>
        <p:txBody>
          <a:bodyPr>
            <a:normAutofit/>
          </a:bodyPr>
          <a:lstStyle/>
          <a:p>
            <a:r>
              <a:rPr lang="en-US" sz="5200" b="1">
                <a:ea typeface="+mj-lt"/>
                <a:cs typeface="+mj-lt"/>
              </a:rPr>
              <a:t>HYDRAULIC POWER  STEERING(HPS)</a:t>
            </a:r>
            <a:endParaRPr lang="tr-TR"/>
          </a:p>
          <a:p>
            <a:endParaRPr lang="en-US" sz="5200" dirty="0">
              <a:latin typeface="Calibri"/>
              <a:cs typeface="Calibri"/>
            </a:endParaRPr>
          </a:p>
          <a:p>
            <a:endParaRPr lang="en-US" sz="5200"/>
          </a:p>
        </p:txBody>
      </p:sp>
      <p:sp>
        <p:nvSpPr>
          <p:cNvPr id="3" name="Metin kutusu 2">
            <a:extLst>
              <a:ext uri="{FF2B5EF4-FFF2-40B4-BE49-F238E27FC236}">
                <a16:creationId xmlns:a16="http://schemas.microsoft.com/office/drawing/2014/main" id="{BF1804D5-373B-47FD-B46F-711413C7D179}"/>
              </a:ext>
            </a:extLst>
          </p:cNvPr>
          <p:cNvSpPr txBox="1"/>
          <p:nvPr/>
        </p:nvSpPr>
        <p:spPr>
          <a:xfrm>
            <a:off x="956733" y="1559983"/>
            <a:ext cx="102467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ea typeface="+mn-lt"/>
                <a:cs typeface="+mn-lt"/>
              </a:rPr>
              <a:t>Hydraulic power steering have a few additional parts to supply the extra power</a:t>
            </a:r>
            <a:r>
              <a:rPr lang="tr-TR">
                <a:ea typeface="+mn-lt"/>
                <a:cs typeface="+mn-lt"/>
              </a:rPr>
              <a:t>. We are talking about :</a:t>
            </a:r>
            <a:endParaRPr lang="tr-TR"/>
          </a:p>
        </p:txBody>
      </p:sp>
      <p:sp>
        <p:nvSpPr>
          <p:cNvPr id="4" name="Metin kutusu 3">
            <a:extLst>
              <a:ext uri="{FF2B5EF4-FFF2-40B4-BE49-F238E27FC236}">
                <a16:creationId xmlns:a16="http://schemas.microsoft.com/office/drawing/2014/main" id="{DC877849-37F6-4360-9C37-CA3F2CCE887C}"/>
              </a:ext>
            </a:extLst>
          </p:cNvPr>
          <p:cNvSpPr txBox="1"/>
          <p:nvPr/>
        </p:nvSpPr>
        <p:spPr>
          <a:xfrm>
            <a:off x="1004359" y="2126191"/>
            <a:ext cx="333586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tr-TR" b="1">
                <a:ea typeface="+mn-lt"/>
                <a:cs typeface="+mn-lt"/>
              </a:rPr>
              <a:t>Hydraulic fluid</a:t>
            </a:r>
            <a:endParaRPr lang="tr-TR"/>
          </a:p>
          <a:p>
            <a:pPr marL="285750" indent="-285750">
              <a:buFont typeface="Arial"/>
              <a:buChar char="•"/>
            </a:pPr>
            <a:r>
              <a:rPr lang="tr-TR" b="1">
                <a:ea typeface="+mn-lt"/>
                <a:cs typeface="+mn-lt"/>
              </a:rPr>
              <a:t>Steering fluid reservoir</a:t>
            </a:r>
            <a:endParaRPr lang="tr-TR"/>
          </a:p>
          <a:p>
            <a:pPr marL="285750" indent="-285750">
              <a:buFont typeface="Arial"/>
              <a:buChar char="•"/>
            </a:pPr>
            <a:r>
              <a:rPr lang="tr-TR" b="1">
                <a:ea typeface="+mn-lt"/>
                <a:cs typeface="+mn-lt"/>
              </a:rPr>
              <a:t>Steering pump</a:t>
            </a:r>
            <a:endParaRPr lang="tr-TR"/>
          </a:p>
          <a:p>
            <a:pPr marL="285750" indent="-285750">
              <a:buFont typeface="Arial"/>
              <a:buChar char="•"/>
            </a:pPr>
            <a:r>
              <a:rPr lang="tr-TR" b="1">
                <a:ea typeface="+mn-lt"/>
                <a:cs typeface="+mn-lt"/>
              </a:rPr>
              <a:t>Rotary Valve</a:t>
            </a:r>
            <a:endParaRPr lang="tr-TR"/>
          </a:p>
          <a:p>
            <a:pPr marL="285750" indent="-285750">
              <a:buFont typeface="Arial"/>
              <a:buChar char="•"/>
            </a:pPr>
            <a:r>
              <a:rPr lang="tr-TR" b="1">
                <a:ea typeface="+mn-lt"/>
                <a:cs typeface="+mn-lt"/>
              </a:rPr>
              <a:t>Hydraulic Chamber</a:t>
            </a:r>
            <a:endParaRPr lang="tr-TR"/>
          </a:p>
          <a:p>
            <a:pPr algn="l"/>
            <a:endParaRPr lang="tr-TR" dirty="0">
              <a:cs typeface="Calibri"/>
            </a:endParaRPr>
          </a:p>
        </p:txBody>
      </p:sp>
      <p:pic>
        <p:nvPicPr>
          <p:cNvPr id="5" name="Resim 5">
            <a:extLst>
              <a:ext uri="{FF2B5EF4-FFF2-40B4-BE49-F238E27FC236}">
                <a16:creationId xmlns:a16="http://schemas.microsoft.com/office/drawing/2014/main" id="{668607CD-9E2C-425E-946F-8AD93CA50E96}"/>
              </a:ext>
            </a:extLst>
          </p:cNvPr>
          <p:cNvPicPr>
            <a:picLocks noChangeAspect="1"/>
          </p:cNvPicPr>
          <p:nvPr/>
        </p:nvPicPr>
        <p:blipFill>
          <a:blip r:embed="rId2"/>
          <a:stretch>
            <a:fillRect/>
          </a:stretch>
        </p:blipFill>
        <p:spPr>
          <a:xfrm>
            <a:off x="4544483" y="1984928"/>
            <a:ext cx="6172200" cy="4316892"/>
          </a:xfrm>
          <a:prstGeom prst="rect">
            <a:avLst/>
          </a:prstGeom>
        </p:spPr>
      </p:pic>
    </p:spTree>
    <p:extLst>
      <p:ext uri="{BB962C8B-B14F-4D97-AF65-F5344CB8AC3E}">
        <p14:creationId xmlns:p14="http://schemas.microsoft.com/office/powerpoint/2010/main" val="25023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0</Words>
  <Application>Microsoft Office PowerPoint</Application>
  <PresentationFormat>Geniş ekran</PresentationFormat>
  <Paragraphs>0</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Office Theme</vt:lpstr>
      <vt:lpstr>HYDRAULIC POWER  STEERING SYSTEM (HPS) </vt:lpstr>
      <vt:lpstr>HISTORY </vt:lpstr>
      <vt:lpstr>HISTORY </vt:lpstr>
      <vt:lpstr>BASIC STEERING SYSTEM </vt:lpstr>
      <vt:lpstr>BASIC STEERING SYSTEM </vt:lpstr>
      <vt:lpstr>TYPES OF STEERING SYSTEMS </vt:lpstr>
      <vt:lpstr>HYDRAULIC POWER  STEERING (HPS) </vt:lpstr>
      <vt:lpstr>HYDRAULIC POWER  STEERING  </vt:lpstr>
      <vt:lpstr>HYDRAULIC POWER  STEERING(HPS)  </vt:lpstr>
      <vt:lpstr>Hydraulic fluid </vt:lpstr>
      <vt:lpstr>Steering fluid reservoir </vt:lpstr>
      <vt:lpstr>Steering pump </vt:lpstr>
      <vt:lpstr>Rotary Valve </vt:lpstr>
      <vt:lpstr>Hydraulic Chamber </vt:lpstr>
      <vt:lpstr>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574</cp:revision>
  <dcterms:created xsi:type="dcterms:W3CDTF">2021-04-25T07:16:36Z</dcterms:created>
  <dcterms:modified xsi:type="dcterms:W3CDTF">2021-04-27T19:04:00Z</dcterms:modified>
</cp:coreProperties>
</file>